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Lst>
  <p:sldSz cy="5143500" cx="9144000"/>
  <p:notesSz cx="6858000" cy="9144000"/>
  <p:embeddedFontLst>
    <p:embeddedFont>
      <p:font typeface="Raleway"/>
      <p:regular r:id="rId39"/>
      <p:bold r:id="rId40"/>
      <p:italic r:id="rId41"/>
      <p:boldItalic r:id="rId42"/>
    </p:embeddedFont>
    <p:embeddedFont>
      <p:font typeface="Roboto"/>
      <p:regular r:id="rId43"/>
      <p:bold r:id="rId44"/>
      <p:italic r:id="rId45"/>
      <p:boldItalic r:id="rId46"/>
    </p:embeddedFont>
    <p:embeddedFont>
      <p:font typeface="Lato"/>
      <p:regular r:id="rId47"/>
      <p:bold r:id="rId48"/>
      <p:italic r:id="rId49"/>
      <p:boldItalic r:id="rId5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aleway-bold.fntdata"/><Relationship Id="rId42" Type="http://schemas.openxmlformats.org/officeDocument/2006/relationships/font" Target="fonts/Raleway-boldItalic.fntdata"/><Relationship Id="rId41" Type="http://schemas.openxmlformats.org/officeDocument/2006/relationships/font" Target="fonts/Raleway-italic.fntdata"/><Relationship Id="rId44" Type="http://schemas.openxmlformats.org/officeDocument/2006/relationships/font" Target="fonts/Roboto-bold.fntdata"/><Relationship Id="rId43" Type="http://schemas.openxmlformats.org/officeDocument/2006/relationships/font" Target="fonts/Roboto-regular.fntdata"/><Relationship Id="rId46" Type="http://schemas.openxmlformats.org/officeDocument/2006/relationships/font" Target="fonts/Roboto-boldItalic.fntdata"/><Relationship Id="rId45" Type="http://schemas.openxmlformats.org/officeDocument/2006/relationships/font" Target="fonts/Roboto-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Lato-bold.fntdata"/><Relationship Id="rId47" Type="http://schemas.openxmlformats.org/officeDocument/2006/relationships/font" Target="fonts/Lato-regular.fntdata"/><Relationship Id="rId49" Type="http://schemas.openxmlformats.org/officeDocument/2006/relationships/font" Target="fonts/Lato-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font" Target="fonts/Raleway-regular.fntdata"/><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0" Type="http://schemas.openxmlformats.org/officeDocument/2006/relationships/font" Target="fonts/Lato-bold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c6f90357f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c6f90357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2cd5b3c19a7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2cd5b3c19a7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2cd5b3c19a7_0_3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2cd5b3c19a7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2cd5b3c19a7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2cd5b3c19a7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2cd5b3c19a7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2cd5b3c19a7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2cd5b3c19a7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2cd5b3c19a7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2cd5b3c19a7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2cd5b3c19a7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2cd5b3c19a7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2cd5b3c19a7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2cd5b3c19a7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2cd5b3c19a7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26ee4ffee11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26ee4ffee11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2cd5b3c19a7_0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2cd5b3c19a7_0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c6f90357f_0_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c6f90357f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26ee4ffee11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26ee4ffee11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26ee4ffee11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26ee4ffee11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c6f90357f_0_2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c6f90357f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2cd5b3c19a7_0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2cd5b3c19a7_0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26ee4ffee11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26ee4ffee11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26ee4ffee1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26ee4ffee1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26ee4ffee11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26ee4ffee11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26ee4ffee11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26ee4ffee11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26ee4ffee11_0_4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26ee4ffee11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26ee4ffee11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26ee4ffee11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c6f90357f_0_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c6f90357f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26ee4ffee11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26ee4ffee11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26ee4ffee11_3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26ee4ffee11_3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26ee4ffee11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26ee4ffee11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26ee4ffee11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26ee4ffee11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2cd47b9556c_0_1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2cd47b9556c_0_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c6f90357f_0_1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c6f90357f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2cd5b3c19a7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2cd5b3c19a7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2cd5b3c19a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2cd5b3c19a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2cd5b3c19a7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2cd5b3c19a7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2cd5b3c19a7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2cd5b3c19a7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cxnSp>
        <p:nvCxnSpPr>
          <p:cNvPr id="10" name="Google Shape;10;p2"/>
          <p:cNvCxnSpPr/>
          <p:nvPr/>
        </p:nvCxnSpPr>
        <p:spPr>
          <a:xfrm>
            <a:off x="2477724" y="415650"/>
            <a:ext cx="6244200" cy="0"/>
          </a:xfrm>
          <a:prstGeom prst="straightConnector1">
            <a:avLst/>
          </a:prstGeom>
          <a:noFill/>
          <a:ln cap="flat" cmpd="sng" w="38100">
            <a:solidFill>
              <a:schemeClr val="lt1"/>
            </a:solidFill>
            <a:prstDash val="solid"/>
            <a:round/>
            <a:headEnd len="sm" w="sm" type="none"/>
            <a:tailEnd len="sm" w="sm" type="none"/>
          </a:ln>
        </p:spPr>
      </p:cxnSp>
      <p:cxnSp>
        <p:nvCxnSpPr>
          <p:cNvPr id="11" name="Google Shape;11;p2"/>
          <p:cNvCxnSpPr/>
          <p:nvPr/>
        </p:nvCxnSpPr>
        <p:spPr>
          <a:xfrm>
            <a:off x="2477724" y="4740000"/>
            <a:ext cx="6244200" cy="0"/>
          </a:xfrm>
          <a:prstGeom prst="straightConnector1">
            <a:avLst/>
          </a:prstGeom>
          <a:noFill/>
          <a:ln cap="flat" cmpd="sng" w="19050">
            <a:solidFill>
              <a:schemeClr val="lt1"/>
            </a:solidFill>
            <a:prstDash val="solid"/>
            <a:round/>
            <a:headEnd len="sm" w="sm" type="none"/>
            <a:tailEnd len="sm" w="sm" type="none"/>
          </a:ln>
        </p:spPr>
      </p:cxnSp>
      <p:cxnSp>
        <p:nvCxnSpPr>
          <p:cNvPr id="12" name="Google Shape;12;p2"/>
          <p:cNvCxnSpPr/>
          <p:nvPr/>
        </p:nvCxnSpPr>
        <p:spPr>
          <a:xfrm>
            <a:off x="425198" y="415650"/>
            <a:ext cx="183300" cy="0"/>
          </a:xfrm>
          <a:prstGeom prst="straightConnector1">
            <a:avLst/>
          </a:prstGeom>
          <a:noFill/>
          <a:ln cap="flat" cmpd="sng" w="19050">
            <a:solidFill>
              <a:schemeClr val="lt1"/>
            </a:solidFill>
            <a:prstDash val="solid"/>
            <a:round/>
            <a:headEnd len="sm" w="sm" type="none"/>
            <a:tailEnd len="sm" w="sm" type="none"/>
          </a:ln>
        </p:spPr>
      </p:cxnSp>
      <p:sp>
        <p:nvSpPr>
          <p:cNvPr id="13" name="Google Shape;13;p2"/>
          <p:cNvSpPr txBox="1"/>
          <p:nvPr>
            <p:ph type="ctrTitle"/>
          </p:nvPr>
        </p:nvSpPr>
        <p:spPr>
          <a:xfrm>
            <a:off x="2371725" y="630225"/>
            <a:ext cx="6331500" cy="15420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14" name="Google Shape;14;p2"/>
          <p:cNvSpPr txBox="1"/>
          <p:nvPr>
            <p:ph idx="1" type="subTitle"/>
          </p:nvPr>
        </p:nvSpPr>
        <p:spPr>
          <a:xfrm>
            <a:off x="2390267" y="3238450"/>
            <a:ext cx="6331500" cy="1241700"/>
          </a:xfrm>
          <a:prstGeom prst="rect">
            <a:avLst/>
          </a:prstGeom>
        </p:spPr>
        <p:txBody>
          <a:bodyPr anchorCtr="0" anchor="b" bIns="91425" lIns="91425" spcFirstLastPara="1" rIns="91425" wrap="square" tIns="91425">
            <a:normAutofit/>
          </a:bodyPr>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p:txBody>
      </p:sp>
      <p:sp>
        <p:nvSpPr>
          <p:cNvPr id="15" name="Google Shape;15;p2"/>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0" name="Shape 60"/>
        <p:cNvGrpSpPr/>
        <p:nvPr/>
      </p:nvGrpSpPr>
      <p:grpSpPr>
        <a:xfrm>
          <a:off x="0" y="0"/>
          <a:ext cx="0" cy="0"/>
          <a:chOff x="0" y="0"/>
          <a:chExt cx="0" cy="0"/>
        </a:xfrm>
      </p:grpSpPr>
      <p:cxnSp>
        <p:nvCxnSpPr>
          <p:cNvPr id="61" name="Google Shape;61;p11"/>
          <p:cNvCxnSpPr/>
          <p:nvPr/>
        </p:nvCxnSpPr>
        <p:spPr>
          <a:xfrm>
            <a:off x="425200" y="4740000"/>
            <a:ext cx="8296800" cy="0"/>
          </a:xfrm>
          <a:prstGeom prst="straightConnector1">
            <a:avLst/>
          </a:prstGeom>
          <a:noFill/>
          <a:ln cap="flat" cmpd="sng" w="19050">
            <a:solidFill>
              <a:schemeClr val="dk2"/>
            </a:solidFill>
            <a:prstDash val="solid"/>
            <a:round/>
            <a:headEnd len="sm" w="sm" type="none"/>
            <a:tailEnd len="sm" w="sm" type="none"/>
          </a:ln>
        </p:spPr>
      </p:cxnSp>
      <p:cxnSp>
        <p:nvCxnSpPr>
          <p:cNvPr id="62" name="Google Shape;62;p11"/>
          <p:cNvCxnSpPr/>
          <p:nvPr/>
        </p:nvCxnSpPr>
        <p:spPr>
          <a:xfrm>
            <a:off x="425200" y="415650"/>
            <a:ext cx="8296800" cy="0"/>
          </a:xfrm>
          <a:prstGeom prst="straightConnector1">
            <a:avLst/>
          </a:prstGeom>
          <a:noFill/>
          <a:ln cap="flat" cmpd="sng" w="38100">
            <a:solidFill>
              <a:schemeClr val="dk2"/>
            </a:solidFill>
            <a:prstDash val="solid"/>
            <a:round/>
            <a:headEnd len="sm" w="sm" type="none"/>
            <a:tailEnd len="sm" w="sm" type="none"/>
          </a:ln>
        </p:spPr>
      </p:cxnSp>
      <p:sp>
        <p:nvSpPr>
          <p:cNvPr id="63" name="Google Shape;63;p11"/>
          <p:cNvSpPr txBox="1"/>
          <p:nvPr>
            <p:ph hasCustomPrompt="1" type="title"/>
          </p:nvPr>
        </p:nvSpPr>
        <p:spPr>
          <a:xfrm>
            <a:off x="853950" y="1304850"/>
            <a:ext cx="7436100" cy="15384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1pPr>
            <a:lvl2pPr lvl="1"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2pPr>
            <a:lvl3pPr lvl="2"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3pPr>
            <a:lvl4pPr lvl="3"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4pPr>
            <a:lvl5pPr lvl="4"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5pPr>
            <a:lvl6pPr lvl="5"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6pPr>
            <a:lvl7pPr lvl="6"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7pPr>
            <a:lvl8pPr lvl="7"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8pPr>
            <a:lvl9pPr lvl="8"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9pPr>
          </a:lstStyle>
          <a:p>
            <a:r>
              <a:t>xx%</a:t>
            </a:r>
          </a:p>
        </p:txBody>
      </p:sp>
      <p:sp>
        <p:nvSpPr>
          <p:cNvPr id="64" name="Google Shape;64;p11"/>
          <p:cNvSpPr txBox="1"/>
          <p:nvPr>
            <p:ph idx="1" type="body"/>
          </p:nvPr>
        </p:nvSpPr>
        <p:spPr>
          <a:xfrm>
            <a:off x="853950" y="2919450"/>
            <a:ext cx="7436100" cy="10716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65" name="Google Shape;65;p11"/>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6" name="Shape 66"/>
        <p:cNvGrpSpPr/>
        <p:nvPr/>
      </p:nvGrpSpPr>
      <p:grpSpPr>
        <a:xfrm>
          <a:off x="0" y="0"/>
          <a:ext cx="0" cy="0"/>
          <a:chOff x="0" y="0"/>
          <a:chExt cx="0" cy="0"/>
        </a:xfrm>
      </p:grpSpPr>
      <p:sp>
        <p:nvSpPr>
          <p:cNvPr id="67" name="Google Shape;67;p12"/>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6" name="Shape 16"/>
        <p:cNvGrpSpPr/>
        <p:nvPr/>
      </p:nvGrpSpPr>
      <p:grpSpPr>
        <a:xfrm>
          <a:off x="0" y="0"/>
          <a:ext cx="0" cy="0"/>
          <a:chOff x="0" y="0"/>
          <a:chExt cx="0" cy="0"/>
        </a:xfrm>
      </p:grpSpPr>
      <p:cxnSp>
        <p:nvCxnSpPr>
          <p:cNvPr id="17" name="Google Shape;17;p3"/>
          <p:cNvCxnSpPr/>
          <p:nvPr/>
        </p:nvCxnSpPr>
        <p:spPr>
          <a:xfrm>
            <a:off x="425200" y="415650"/>
            <a:ext cx="8296800" cy="0"/>
          </a:xfrm>
          <a:prstGeom prst="straightConnector1">
            <a:avLst/>
          </a:prstGeom>
          <a:noFill/>
          <a:ln cap="flat" cmpd="sng" w="38100">
            <a:solidFill>
              <a:schemeClr val="lt1"/>
            </a:solidFill>
            <a:prstDash val="solid"/>
            <a:round/>
            <a:headEnd len="sm" w="sm" type="none"/>
            <a:tailEnd len="sm" w="sm" type="none"/>
          </a:ln>
        </p:spPr>
      </p:cxnSp>
      <p:cxnSp>
        <p:nvCxnSpPr>
          <p:cNvPr id="18" name="Google Shape;18;p3"/>
          <p:cNvCxnSpPr/>
          <p:nvPr/>
        </p:nvCxnSpPr>
        <p:spPr>
          <a:xfrm>
            <a:off x="425200" y="4740000"/>
            <a:ext cx="8296800" cy="0"/>
          </a:xfrm>
          <a:prstGeom prst="straightConnector1">
            <a:avLst/>
          </a:prstGeom>
          <a:noFill/>
          <a:ln cap="flat" cmpd="sng" w="19050">
            <a:solidFill>
              <a:schemeClr val="lt1"/>
            </a:solidFill>
            <a:prstDash val="solid"/>
            <a:round/>
            <a:headEnd len="sm" w="sm" type="none"/>
            <a:tailEnd len="sm" w="sm" type="none"/>
          </a:ln>
        </p:spPr>
      </p:cxnSp>
      <p:sp>
        <p:nvSpPr>
          <p:cNvPr id="19" name="Google Shape;19;p3"/>
          <p:cNvSpPr txBox="1"/>
          <p:nvPr>
            <p:ph type="title"/>
          </p:nvPr>
        </p:nvSpPr>
        <p:spPr>
          <a:xfrm>
            <a:off x="406425" y="1806825"/>
            <a:ext cx="8296800" cy="15420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lt1"/>
              </a:buClr>
              <a:buSzPts val="4800"/>
              <a:buNone/>
              <a:defRPr sz="4800">
                <a:solidFill>
                  <a:schemeClr val="lt1"/>
                </a:solidFill>
              </a:defRPr>
            </a:lvl1pPr>
            <a:lvl2pPr lvl="1" algn="ctr">
              <a:spcBef>
                <a:spcPts val="0"/>
              </a:spcBef>
              <a:spcAft>
                <a:spcPts val="0"/>
              </a:spcAft>
              <a:buClr>
                <a:schemeClr val="lt1"/>
              </a:buClr>
              <a:buSzPts val="4800"/>
              <a:buNone/>
              <a:defRPr sz="4800">
                <a:solidFill>
                  <a:schemeClr val="lt1"/>
                </a:solidFill>
              </a:defRPr>
            </a:lvl2pPr>
            <a:lvl3pPr lvl="2" algn="ctr">
              <a:spcBef>
                <a:spcPts val="0"/>
              </a:spcBef>
              <a:spcAft>
                <a:spcPts val="0"/>
              </a:spcAft>
              <a:buClr>
                <a:schemeClr val="lt1"/>
              </a:buClr>
              <a:buSzPts val="4800"/>
              <a:buNone/>
              <a:defRPr sz="4800">
                <a:solidFill>
                  <a:schemeClr val="lt1"/>
                </a:solidFill>
              </a:defRPr>
            </a:lvl3pPr>
            <a:lvl4pPr lvl="3" algn="ctr">
              <a:spcBef>
                <a:spcPts val="0"/>
              </a:spcBef>
              <a:spcAft>
                <a:spcPts val="0"/>
              </a:spcAft>
              <a:buClr>
                <a:schemeClr val="lt1"/>
              </a:buClr>
              <a:buSzPts val="4800"/>
              <a:buNone/>
              <a:defRPr sz="4800">
                <a:solidFill>
                  <a:schemeClr val="lt1"/>
                </a:solidFill>
              </a:defRPr>
            </a:lvl4pPr>
            <a:lvl5pPr lvl="4" algn="ctr">
              <a:spcBef>
                <a:spcPts val="0"/>
              </a:spcBef>
              <a:spcAft>
                <a:spcPts val="0"/>
              </a:spcAft>
              <a:buClr>
                <a:schemeClr val="lt1"/>
              </a:buClr>
              <a:buSzPts val="4800"/>
              <a:buNone/>
              <a:defRPr sz="4800">
                <a:solidFill>
                  <a:schemeClr val="lt1"/>
                </a:solidFill>
              </a:defRPr>
            </a:lvl5pPr>
            <a:lvl6pPr lvl="5" algn="ctr">
              <a:spcBef>
                <a:spcPts val="0"/>
              </a:spcBef>
              <a:spcAft>
                <a:spcPts val="0"/>
              </a:spcAft>
              <a:buClr>
                <a:schemeClr val="lt1"/>
              </a:buClr>
              <a:buSzPts val="4800"/>
              <a:buNone/>
              <a:defRPr sz="4800">
                <a:solidFill>
                  <a:schemeClr val="lt1"/>
                </a:solidFill>
              </a:defRPr>
            </a:lvl6pPr>
            <a:lvl7pPr lvl="6" algn="ctr">
              <a:spcBef>
                <a:spcPts val="0"/>
              </a:spcBef>
              <a:spcAft>
                <a:spcPts val="0"/>
              </a:spcAft>
              <a:buClr>
                <a:schemeClr val="lt1"/>
              </a:buClr>
              <a:buSzPts val="4800"/>
              <a:buNone/>
              <a:defRPr sz="4800">
                <a:solidFill>
                  <a:schemeClr val="lt1"/>
                </a:solidFill>
              </a:defRPr>
            </a:lvl7pPr>
            <a:lvl8pPr lvl="7" algn="ctr">
              <a:spcBef>
                <a:spcPts val="0"/>
              </a:spcBef>
              <a:spcAft>
                <a:spcPts val="0"/>
              </a:spcAft>
              <a:buClr>
                <a:schemeClr val="lt1"/>
              </a:buClr>
              <a:buSzPts val="4800"/>
              <a:buNone/>
              <a:defRPr sz="4800">
                <a:solidFill>
                  <a:schemeClr val="lt1"/>
                </a:solidFill>
              </a:defRPr>
            </a:lvl8pPr>
            <a:lvl9pPr lvl="8" algn="ctr">
              <a:spcBef>
                <a:spcPts val="0"/>
              </a:spcBef>
              <a:spcAft>
                <a:spcPts val="0"/>
              </a:spcAft>
              <a:buClr>
                <a:schemeClr val="lt1"/>
              </a:buClr>
              <a:buSzPts val="4800"/>
              <a:buNone/>
              <a:defRPr sz="4800">
                <a:solidFill>
                  <a:schemeClr val="lt1"/>
                </a:solidFill>
              </a:defRPr>
            </a:lvl9pPr>
          </a:lstStyle>
          <a:p/>
        </p:txBody>
      </p:sp>
      <p:sp>
        <p:nvSpPr>
          <p:cNvPr id="20" name="Google Shape;20;p3"/>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1" name="Shape 21"/>
        <p:cNvGrpSpPr/>
        <p:nvPr/>
      </p:nvGrpSpPr>
      <p:grpSpPr>
        <a:xfrm>
          <a:off x="0" y="0"/>
          <a:ext cx="0" cy="0"/>
          <a:chOff x="0" y="0"/>
          <a:chExt cx="0" cy="0"/>
        </a:xfrm>
      </p:grpSpPr>
      <p:cxnSp>
        <p:nvCxnSpPr>
          <p:cNvPr id="22" name="Google Shape;22;p4"/>
          <p:cNvCxnSpPr/>
          <p:nvPr/>
        </p:nvCxnSpPr>
        <p:spPr>
          <a:xfrm>
            <a:off x="2477724" y="415650"/>
            <a:ext cx="6244200" cy="0"/>
          </a:xfrm>
          <a:prstGeom prst="straightConnector1">
            <a:avLst/>
          </a:prstGeom>
          <a:noFill/>
          <a:ln cap="flat" cmpd="sng" w="38100">
            <a:solidFill>
              <a:schemeClr val="dk2"/>
            </a:solidFill>
            <a:prstDash val="solid"/>
            <a:round/>
            <a:headEnd len="sm" w="sm" type="none"/>
            <a:tailEnd len="sm" w="sm" type="none"/>
          </a:ln>
        </p:spPr>
      </p:cxnSp>
      <p:cxnSp>
        <p:nvCxnSpPr>
          <p:cNvPr id="23" name="Google Shape;23;p4"/>
          <p:cNvCxnSpPr/>
          <p:nvPr/>
        </p:nvCxnSpPr>
        <p:spPr>
          <a:xfrm>
            <a:off x="2477724" y="4740000"/>
            <a:ext cx="6244200" cy="0"/>
          </a:xfrm>
          <a:prstGeom prst="straightConnector1">
            <a:avLst/>
          </a:prstGeom>
          <a:noFill/>
          <a:ln cap="flat" cmpd="sng" w="19050">
            <a:solidFill>
              <a:schemeClr val="dk2"/>
            </a:solidFill>
            <a:prstDash val="solid"/>
            <a:round/>
            <a:headEnd len="sm" w="sm" type="none"/>
            <a:tailEnd len="sm" w="sm" type="none"/>
          </a:ln>
        </p:spPr>
      </p:cxnSp>
      <p:cxnSp>
        <p:nvCxnSpPr>
          <p:cNvPr id="24" name="Google Shape;24;p4"/>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25" name="Google Shape;25;p4"/>
          <p:cNvSpPr txBox="1"/>
          <p:nvPr>
            <p:ph type="title"/>
          </p:nvPr>
        </p:nvSpPr>
        <p:spPr>
          <a:xfrm>
            <a:off x="2400250" y="575950"/>
            <a:ext cx="6321600" cy="6354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6" name="Google Shape;26;p4"/>
          <p:cNvSpPr txBox="1"/>
          <p:nvPr>
            <p:ph idx="1" type="body"/>
          </p:nvPr>
        </p:nvSpPr>
        <p:spPr>
          <a:xfrm>
            <a:off x="2410112" y="1595776"/>
            <a:ext cx="6321600" cy="3002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7" name="Google Shape;27;p4"/>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8" name="Shape 28"/>
        <p:cNvGrpSpPr/>
        <p:nvPr/>
      </p:nvGrpSpPr>
      <p:grpSpPr>
        <a:xfrm>
          <a:off x="0" y="0"/>
          <a:ext cx="0" cy="0"/>
          <a:chOff x="0" y="0"/>
          <a:chExt cx="0" cy="0"/>
        </a:xfrm>
      </p:grpSpPr>
      <p:cxnSp>
        <p:nvCxnSpPr>
          <p:cNvPr id="29" name="Google Shape;29;p5"/>
          <p:cNvCxnSpPr/>
          <p:nvPr/>
        </p:nvCxnSpPr>
        <p:spPr>
          <a:xfrm>
            <a:off x="2477724" y="415650"/>
            <a:ext cx="6244200" cy="0"/>
          </a:xfrm>
          <a:prstGeom prst="straightConnector1">
            <a:avLst/>
          </a:prstGeom>
          <a:noFill/>
          <a:ln cap="flat" cmpd="sng" w="38100">
            <a:solidFill>
              <a:schemeClr val="dk2"/>
            </a:solidFill>
            <a:prstDash val="solid"/>
            <a:round/>
            <a:headEnd len="sm" w="sm" type="none"/>
            <a:tailEnd len="sm" w="sm" type="none"/>
          </a:ln>
        </p:spPr>
      </p:cxnSp>
      <p:cxnSp>
        <p:nvCxnSpPr>
          <p:cNvPr id="30" name="Google Shape;30;p5"/>
          <p:cNvCxnSpPr/>
          <p:nvPr/>
        </p:nvCxnSpPr>
        <p:spPr>
          <a:xfrm>
            <a:off x="2477724" y="4740000"/>
            <a:ext cx="6244200" cy="0"/>
          </a:xfrm>
          <a:prstGeom prst="straightConnector1">
            <a:avLst/>
          </a:prstGeom>
          <a:noFill/>
          <a:ln cap="flat" cmpd="sng" w="19050">
            <a:solidFill>
              <a:schemeClr val="dk2"/>
            </a:solidFill>
            <a:prstDash val="solid"/>
            <a:round/>
            <a:headEnd len="sm" w="sm" type="none"/>
            <a:tailEnd len="sm" w="sm" type="none"/>
          </a:ln>
        </p:spPr>
      </p:cxnSp>
      <p:cxnSp>
        <p:nvCxnSpPr>
          <p:cNvPr id="31" name="Google Shape;31;p5"/>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32" name="Google Shape;32;p5"/>
          <p:cNvSpPr txBox="1"/>
          <p:nvPr>
            <p:ph type="title"/>
          </p:nvPr>
        </p:nvSpPr>
        <p:spPr>
          <a:xfrm>
            <a:off x="2400250" y="575950"/>
            <a:ext cx="6321600" cy="6354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3" name="Google Shape;33;p5"/>
          <p:cNvSpPr txBox="1"/>
          <p:nvPr>
            <p:ph idx="1" type="body"/>
          </p:nvPr>
        </p:nvSpPr>
        <p:spPr>
          <a:xfrm>
            <a:off x="2400303" y="1602675"/>
            <a:ext cx="3071400" cy="3002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4" name="Google Shape;34;p5"/>
          <p:cNvSpPr txBox="1"/>
          <p:nvPr>
            <p:ph idx="2" type="body"/>
          </p:nvPr>
        </p:nvSpPr>
        <p:spPr>
          <a:xfrm>
            <a:off x="5650572" y="1602675"/>
            <a:ext cx="3071400" cy="3002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5" name="Google Shape;35;p5"/>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6" name="Shape 36"/>
        <p:cNvGrpSpPr/>
        <p:nvPr/>
      </p:nvGrpSpPr>
      <p:grpSpPr>
        <a:xfrm>
          <a:off x="0" y="0"/>
          <a:ext cx="0" cy="0"/>
          <a:chOff x="0" y="0"/>
          <a:chExt cx="0" cy="0"/>
        </a:xfrm>
      </p:grpSpPr>
      <p:sp>
        <p:nvSpPr>
          <p:cNvPr id="37" name="Google Shape;37;p6"/>
          <p:cNvSpPr txBox="1"/>
          <p:nvPr>
            <p:ph type="title"/>
          </p:nvPr>
        </p:nvSpPr>
        <p:spPr>
          <a:xfrm>
            <a:off x="303300" y="411575"/>
            <a:ext cx="8520600" cy="639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8" name="Google Shape;38;p6"/>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9" name="Shape 39"/>
        <p:cNvGrpSpPr/>
        <p:nvPr/>
      </p:nvGrpSpPr>
      <p:grpSpPr>
        <a:xfrm>
          <a:off x="0" y="0"/>
          <a:ext cx="0" cy="0"/>
          <a:chOff x="0" y="0"/>
          <a:chExt cx="0" cy="0"/>
        </a:xfrm>
      </p:grpSpPr>
      <p:cxnSp>
        <p:nvCxnSpPr>
          <p:cNvPr id="40" name="Google Shape;40;p7"/>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41" name="Google Shape;41;p7"/>
          <p:cNvSpPr txBox="1"/>
          <p:nvPr>
            <p:ph type="title"/>
          </p:nvPr>
        </p:nvSpPr>
        <p:spPr>
          <a:xfrm>
            <a:off x="319500" y="936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2" name="Google Shape;42;p7"/>
          <p:cNvSpPr txBox="1"/>
          <p:nvPr>
            <p:ph idx="1" type="body"/>
          </p:nvPr>
        </p:nvSpPr>
        <p:spPr>
          <a:xfrm>
            <a:off x="319500" y="1846804"/>
            <a:ext cx="2808000" cy="28062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3" name="Google Shape;43;p7"/>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44" name="Shape 44"/>
        <p:cNvGrpSpPr/>
        <p:nvPr/>
      </p:nvGrpSpPr>
      <p:grpSpPr>
        <a:xfrm>
          <a:off x="0" y="0"/>
          <a:ext cx="0" cy="0"/>
          <a:chOff x="0" y="0"/>
          <a:chExt cx="0" cy="0"/>
        </a:xfrm>
      </p:grpSpPr>
      <p:cxnSp>
        <p:nvCxnSpPr>
          <p:cNvPr id="45" name="Google Shape;45;p8"/>
          <p:cNvCxnSpPr/>
          <p:nvPr/>
        </p:nvCxnSpPr>
        <p:spPr>
          <a:xfrm>
            <a:off x="425198" y="415650"/>
            <a:ext cx="183300" cy="0"/>
          </a:xfrm>
          <a:prstGeom prst="straightConnector1">
            <a:avLst/>
          </a:prstGeom>
          <a:noFill/>
          <a:ln cap="flat" cmpd="sng" w="19050">
            <a:solidFill>
              <a:schemeClr val="lt1"/>
            </a:solidFill>
            <a:prstDash val="solid"/>
            <a:round/>
            <a:headEnd len="sm" w="sm" type="none"/>
            <a:tailEnd len="sm" w="sm" type="none"/>
          </a:ln>
        </p:spPr>
      </p:cxnSp>
      <p:sp>
        <p:nvSpPr>
          <p:cNvPr id="46" name="Google Shape;46;p8"/>
          <p:cNvSpPr txBox="1"/>
          <p:nvPr>
            <p:ph type="title"/>
          </p:nvPr>
        </p:nvSpPr>
        <p:spPr>
          <a:xfrm>
            <a:off x="283103" y="712141"/>
            <a:ext cx="6244200" cy="38355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47" name="Google Shape;47;p8"/>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8" name="Shape 48"/>
        <p:cNvGrpSpPr/>
        <p:nvPr/>
      </p:nvGrpSpPr>
      <p:grpSpPr>
        <a:xfrm>
          <a:off x="0" y="0"/>
          <a:ext cx="0" cy="0"/>
          <a:chOff x="0" y="0"/>
          <a:chExt cx="0" cy="0"/>
        </a:xfrm>
      </p:grpSpPr>
      <p:sp>
        <p:nvSpPr>
          <p:cNvPr id="49" name="Google Shape;49;p9"/>
          <p:cNvSpPr/>
          <p:nvPr/>
        </p:nvSpPr>
        <p:spPr>
          <a:xfrm>
            <a:off x="4572000" y="1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0" name="Google Shape;50;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51" name="Google Shape;51;p9"/>
          <p:cNvSpPr txBox="1"/>
          <p:nvPr>
            <p:ph type="title"/>
          </p:nvPr>
        </p:nvSpPr>
        <p:spPr>
          <a:xfrm>
            <a:off x="265500" y="1397350"/>
            <a:ext cx="4045200" cy="13182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dk1"/>
              </a:buClr>
              <a:buSzPts val="3600"/>
              <a:buNone/>
              <a:defRPr sz="3600">
                <a:solidFill>
                  <a:schemeClr val="dk1"/>
                </a:solidFill>
              </a:defRPr>
            </a:lvl1pPr>
            <a:lvl2pPr lvl="1" algn="ctr">
              <a:spcBef>
                <a:spcPts val="0"/>
              </a:spcBef>
              <a:spcAft>
                <a:spcPts val="0"/>
              </a:spcAft>
              <a:buClr>
                <a:schemeClr val="dk1"/>
              </a:buClr>
              <a:buSzPts val="3600"/>
              <a:buNone/>
              <a:defRPr sz="3600">
                <a:solidFill>
                  <a:schemeClr val="dk1"/>
                </a:solidFill>
              </a:defRPr>
            </a:lvl2pPr>
            <a:lvl3pPr lvl="2" algn="ctr">
              <a:spcBef>
                <a:spcPts val="0"/>
              </a:spcBef>
              <a:spcAft>
                <a:spcPts val="0"/>
              </a:spcAft>
              <a:buClr>
                <a:schemeClr val="dk1"/>
              </a:buClr>
              <a:buSzPts val="3600"/>
              <a:buNone/>
              <a:defRPr sz="3600">
                <a:solidFill>
                  <a:schemeClr val="dk1"/>
                </a:solidFill>
              </a:defRPr>
            </a:lvl3pPr>
            <a:lvl4pPr lvl="3" algn="ctr">
              <a:spcBef>
                <a:spcPts val="0"/>
              </a:spcBef>
              <a:spcAft>
                <a:spcPts val="0"/>
              </a:spcAft>
              <a:buClr>
                <a:schemeClr val="dk1"/>
              </a:buClr>
              <a:buSzPts val="3600"/>
              <a:buNone/>
              <a:defRPr sz="3600">
                <a:solidFill>
                  <a:schemeClr val="dk1"/>
                </a:solidFill>
              </a:defRPr>
            </a:lvl4pPr>
            <a:lvl5pPr lvl="4" algn="ctr">
              <a:spcBef>
                <a:spcPts val="0"/>
              </a:spcBef>
              <a:spcAft>
                <a:spcPts val="0"/>
              </a:spcAft>
              <a:buClr>
                <a:schemeClr val="dk1"/>
              </a:buClr>
              <a:buSzPts val="3600"/>
              <a:buNone/>
              <a:defRPr sz="3600">
                <a:solidFill>
                  <a:schemeClr val="dk1"/>
                </a:solidFill>
              </a:defRPr>
            </a:lvl5pPr>
            <a:lvl6pPr lvl="5" algn="ctr">
              <a:spcBef>
                <a:spcPts val="0"/>
              </a:spcBef>
              <a:spcAft>
                <a:spcPts val="0"/>
              </a:spcAft>
              <a:buClr>
                <a:schemeClr val="dk1"/>
              </a:buClr>
              <a:buSzPts val="3600"/>
              <a:buNone/>
              <a:defRPr sz="3600">
                <a:solidFill>
                  <a:schemeClr val="dk1"/>
                </a:solidFill>
              </a:defRPr>
            </a:lvl6pPr>
            <a:lvl7pPr lvl="6" algn="ctr">
              <a:spcBef>
                <a:spcPts val="0"/>
              </a:spcBef>
              <a:spcAft>
                <a:spcPts val="0"/>
              </a:spcAft>
              <a:buClr>
                <a:schemeClr val="dk1"/>
              </a:buClr>
              <a:buSzPts val="3600"/>
              <a:buNone/>
              <a:defRPr sz="3600">
                <a:solidFill>
                  <a:schemeClr val="dk1"/>
                </a:solidFill>
              </a:defRPr>
            </a:lvl7pPr>
            <a:lvl8pPr lvl="7" algn="ctr">
              <a:spcBef>
                <a:spcPts val="0"/>
              </a:spcBef>
              <a:spcAft>
                <a:spcPts val="0"/>
              </a:spcAft>
              <a:buClr>
                <a:schemeClr val="dk1"/>
              </a:buClr>
              <a:buSzPts val="3600"/>
              <a:buNone/>
              <a:defRPr sz="3600">
                <a:solidFill>
                  <a:schemeClr val="dk1"/>
                </a:solidFill>
              </a:defRPr>
            </a:lvl8pPr>
            <a:lvl9pPr lvl="8" algn="ctr">
              <a:spcBef>
                <a:spcPts val="0"/>
              </a:spcBef>
              <a:spcAft>
                <a:spcPts val="0"/>
              </a:spcAft>
              <a:buClr>
                <a:schemeClr val="dk1"/>
              </a:buClr>
              <a:buSzPts val="3600"/>
              <a:buNone/>
              <a:defRPr sz="3600">
                <a:solidFill>
                  <a:schemeClr val="dk1"/>
                </a:solidFill>
              </a:defRPr>
            </a:lvl9pPr>
          </a:lstStyle>
          <a:p/>
        </p:txBody>
      </p:sp>
      <p:sp>
        <p:nvSpPr>
          <p:cNvPr id="52" name="Google Shape;52;p9"/>
          <p:cNvSpPr txBox="1"/>
          <p:nvPr>
            <p:ph idx="1" type="subTitle"/>
          </p:nvPr>
        </p:nvSpPr>
        <p:spPr>
          <a:xfrm>
            <a:off x="265500" y="273537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3" name="Google Shape;53;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54" name="Google Shape;54;p9"/>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5" name="Shape 55"/>
        <p:cNvGrpSpPr/>
        <p:nvPr/>
      </p:nvGrpSpPr>
      <p:grpSpPr>
        <a:xfrm>
          <a:off x="0" y="0"/>
          <a:ext cx="0" cy="0"/>
          <a:chOff x="0" y="0"/>
          <a:chExt cx="0" cy="0"/>
        </a:xfrm>
      </p:grpSpPr>
      <p:cxnSp>
        <p:nvCxnSpPr>
          <p:cNvPr id="56" name="Google Shape;56;p10"/>
          <p:cNvCxnSpPr/>
          <p:nvPr/>
        </p:nvCxnSpPr>
        <p:spPr>
          <a:xfrm>
            <a:off x="425200" y="4740000"/>
            <a:ext cx="8296800" cy="0"/>
          </a:xfrm>
          <a:prstGeom prst="straightConnector1">
            <a:avLst/>
          </a:prstGeom>
          <a:noFill/>
          <a:ln cap="flat" cmpd="sng" w="19050">
            <a:solidFill>
              <a:schemeClr val="dk2"/>
            </a:solidFill>
            <a:prstDash val="solid"/>
            <a:round/>
            <a:headEnd len="sm" w="sm" type="none"/>
            <a:tailEnd len="sm" w="sm" type="none"/>
          </a:ln>
        </p:spPr>
      </p:cxnSp>
      <p:cxnSp>
        <p:nvCxnSpPr>
          <p:cNvPr id="57" name="Google Shape;57;p10"/>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58" name="Google Shape;58;p10"/>
          <p:cNvSpPr txBox="1"/>
          <p:nvPr>
            <p:ph idx="1" type="body"/>
          </p:nvPr>
        </p:nvSpPr>
        <p:spPr>
          <a:xfrm>
            <a:off x="328017" y="4226025"/>
            <a:ext cx="8388600" cy="3936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59" name="Google Shape;59;p10"/>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wiss-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2400250" y="575950"/>
            <a:ext cx="6321600" cy="6354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1pPr>
            <a:lvl2pPr lvl="1">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2pPr>
            <a:lvl3pPr lvl="2">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3pPr>
            <a:lvl4pPr lvl="3">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4pPr>
            <a:lvl5pPr lvl="4">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5pPr>
            <a:lvl6pPr lvl="5">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6pPr>
            <a:lvl7pPr lvl="6">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7pPr>
            <a:lvl8pPr lvl="7">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8pPr>
            <a:lvl9pPr lvl="8">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2410112" y="1595776"/>
            <a:ext cx="6321600" cy="3002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indent="-317500" lvl="1" marL="9144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9pPr>
          </a:lstStyle>
          <a:p/>
        </p:txBody>
      </p:sp>
      <p:sp>
        <p:nvSpPr>
          <p:cNvPr id="8" name="Google Shape;8;p1"/>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Lato"/>
                <a:ea typeface="Lato"/>
                <a:cs typeface="Lato"/>
                <a:sym typeface="Lato"/>
              </a:defRPr>
            </a:lvl1pPr>
            <a:lvl2pPr lvl="1" algn="r">
              <a:buNone/>
              <a:defRPr sz="1000">
                <a:solidFill>
                  <a:schemeClr val="dk2"/>
                </a:solidFill>
                <a:latin typeface="Lato"/>
                <a:ea typeface="Lato"/>
                <a:cs typeface="Lato"/>
                <a:sym typeface="Lato"/>
              </a:defRPr>
            </a:lvl2pPr>
            <a:lvl3pPr lvl="2" algn="r">
              <a:buNone/>
              <a:defRPr sz="1000">
                <a:solidFill>
                  <a:schemeClr val="dk2"/>
                </a:solidFill>
                <a:latin typeface="Lato"/>
                <a:ea typeface="Lato"/>
                <a:cs typeface="Lato"/>
                <a:sym typeface="Lato"/>
              </a:defRPr>
            </a:lvl3pPr>
            <a:lvl4pPr lvl="3" algn="r">
              <a:buNone/>
              <a:defRPr sz="1000">
                <a:solidFill>
                  <a:schemeClr val="dk2"/>
                </a:solidFill>
                <a:latin typeface="Lato"/>
                <a:ea typeface="Lato"/>
                <a:cs typeface="Lato"/>
                <a:sym typeface="Lato"/>
              </a:defRPr>
            </a:lvl4pPr>
            <a:lvl5pPr lvl="4" algn="r">
              <a:buNone/>
              <a:defRPr sz="1000">
                <a:solidFill>
                  <a:schemeClr val="dk2"/>
                </a:solidFill>
                <a:latin typeface="Lato"/>
                <a:ea typeface="Lato"/>
                <a:cs typeface="Lato"/>
                <a:sym typeface="Lato"/>
              </a:defRPr>
            </a:lvl5pPr>
            <a:lvl6pPr lvl="5" algn="r">
              <a:buNone/>
              <a:defRPr sz="1000">
                <a:solidFill>
                  <a:schemeClr val="dk2"/>
                </a:solidFill>
                <a:latin typeface="Lato"/>
                <a:ea typeface="Lato"/>
                <a:cs typeface="Lato"/>
                <a:sym typeface="Lato"/>
              </a:defRPr>
            </a:lvl6pPr>
            <a:lvl7pPr lvl="6" algn="r">
              <a:buNone/>
              <a:defRPr sz="1000">
                <a:solidFill>
                  <a:schemeClr val="dk2"/>
                </a:solidFill>
                <a:latin typeface="Lato"/>
                <a:ea typeface="Lato"/>
                <a:cs typeface="Lato"/>
                <a:sym typeface="Lato"/>
              </a:defRPr>
            </a:lvl7pPr>
            <a:lvl8pPr lvl="7" algn="r">
              <a:buNone/>
              <a:defRPr sz="1000">
                <a:solidFill>
                  <a:schemeClr val="dk2"/>
                </a:solidFill>
                <a:latin typeface="Lato"/>
                <a:ea typeface="Lato"/>
                <a:cs typeface="Lato"/>
                <a:sym typeface="Lato"/>
              </a:defRPr>
            </a:lvl8pPr>
            <a:lvl9pPr lvl="8" algn="r">
              <a:buNone/>
              <a:defRPr sz="1000">
                <a:solidFill>
                  <a:schemeClr val="dk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image" Target="../media/image1.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image" Target="../media/image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 Id="rId3" Type="http://schemas.openxmlformats.org/officeDocument/2006/relationships/image" Target="../media/image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 Id="rId3" Type="http://schemas.openxmlformats.org/officeDocument/2006/relationships/image" Target="../media/image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 Id="rId3" Type="http://schemas.openxmlformats.org/officeDocument/2006/relationships/image" Target="../media/image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 Id="rId3"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 Id="rId3" Type="http://schemas.openxmlformats.org/officeDocument/2006/relationships/image" Target="../media/image8.png"/><Relationship Id="rId4" Type="http://schemas.openxmlformats.org/officeDocument/2006/relationships/image" Target="../media/image1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 Id="rId3" Type="http://schemas.openxmlformats.org/officeDocument/2006/relationships/image" Target="../media/image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 Id="rId3" Type="http://schemas.openxmlformats.org/officeDocument/2006/relationships/image" Target="../media/image1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 Id="rId3" Type="http://schemas.openxmlformats.org/officeDocument/2006/relationships/image" Target="../media/image10.png"/><Relationship Id="rId4" Type="http://schemas.openxmlformats.org/officeDocument/2006/relationships/image" Target="../media/image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 Id="rId3" Type="http://schemas.openxmlformats.org/officeDocument/2006/relationships/image" Target="../media/image1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 Id="rId3" Type="http://schemas.openxmlformats.org/officeDocument/2006/relationships/image" Target="../media/image2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7.xml"/><Relationship Id="rId3" Type="http://schemas.openxmlformats.org/officeDocument/2006/relationships/image" Target="../media/image17.png"/><Relationship Id="rId4" Type="http://schemas.openxmlformats.org/officeDocument/2006/relationships/image" Target="../media/image1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 Id="rId3" Type="http://schemas.openxmlformats.org/officeDocument/2006/relationships/image" Target="../media/image19.png"/><Relationship Id="rId4" Type="http://schemas.openxmlformats.org/officeDocument/2006/relationships/image" Target="../media/image2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3.png"/><Relationship Id="rId4" Type="http://schemas.openxmlformats.org/officeDocument/2006/relationships/image" Target="../media/image16.png"/><Relationship Id="rId5"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3"/>
          <p:cNvSpPr txBox="1"/>
          <p:nvPr>
            <p:ph type="ctrTitle"/>
          </p:nvPr>
        </p:nvSpPr>
        <p:spPr>
          <a:xfrm>
            <a:off x="2371700" y="630225"/>
            <a:ext cx="6709200" cy="2701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VanDurga</a:t>
            </a:r>
            <a:endParaRPr/>
          </a:p>
          <a:p>
            <a:pPr indent="0" lvl="0" marL="0" rtl="0" algn="l">
              <a:spcBef>
                <a:spcPts val="0"/>
              </a:spcBef>
              <a:spcAft>
                <a:spcPts val="0"/>
              </a:spcAft>
              <a:buNone/>
            </a:pPr>
            <a:r>
              <a:rPr lang="en" sz="3200"/>
              <a:t>-  </a:t>
            </a:r>
            <a:r>
              <a:rPr lang="en" sz="2200"/>
              <a:t>An </a:t>
            </a:r>
            <a:r>
              <a:rPr lang="en" sz="2200"/>
              <a:t>A.I. Based </a:t>
            </a:r>
            <a:r>
              <a:rPr lang="en" sz="2200"/>
              <a:t>Real Time</a:t>
            </a:r>
            <a:r>
              <a:rPr lang="en" sz="2200"/>
              <a:t> Fire Detection System</a:t>
            </a:r>
            <a:endParaRPr sz="2200"/>
          </a:p>
        </p:txBody>
      </p:sp>
      <p:sp>
        <p:nvSpPr>
          <p:cNvPr id="73" name="Google Shape;73;p13"/>
          <p:cNvSpPr txBox="1"/>
          <p:nvPr>
            <p:ph idx="1" type="subTitle"/>
          </p:nvPr>
        </p:nvSpPr>
        <p:spPr>
          <a:xfrm>
            <a:off x="5308801" y="3331725"/>
            <a:ext cx="3305700" cy="1241700"/>
          </a:xfrm>
          <a:prstGeom prst="rect">
            <a:avLst/>
          </a:prstGeom>
        </p:spPr>
        <p:txBody>
          <a:bodyPr anchorCtr="0" anchor="b" bIns="91425" lIns="91425" spcFirstLastPara="1" rIns="91425" wrap="square" tIns="91425">
            <a:normAutofit fontScale="92500"/>
          </a:bodyPr>
          <a:lstStyle/>
          <a:p>
            <a:pPr indent="0" lvl="0" marL="0" rtl="0" algn="l">
              <a:spcBef>
                <a:spcPts val="0"/>
              </a:spcBef>
              <a:spcAft>
                <a:spcPts val="0"/>
              </a:spcAft>
              <a:buNone/>
            </a:pPr>
            <a:r>
              <a:rPr lang="en"/>
              <a:t>Submitted By:-</a:t>
            </a:r>
            <a:endParaRPr/>
          </a:p>
          <a:p>
            <a:pPr indent="0" lvl="0" marL="0" rtl="0" algn="l">
              <a:spcBef>
                <a:spcPts val="0"/>
              </a:spcBef>
              <a:spcAft>
                <a:spcPts val="0"/>
              </a:spcAft>
              <a:buNone/>
            </a:pPr>
            <a:r>
              <a:rPr lang="en"/>
              <a:t>BT21CSE016 Harisharan</a:t>
            </a:r>
            <a:endParaRPr/>
          </a:p>
          <a:p>
            <a:pPr indent="0" lvl="0" marL="0" rtl="0" algn="l">
              <a:spcBef>
                <a:spcPts val="0"/>
              </a:spcBef>
              <a:spcAft>
                <a:spcPts val="0"/>
              </a:spcAft>
              <a:buNone/>
            </a:pPr>
            <a:r>
              <a:rPr lang="en"/>
              <a:t>BT21CSE023 Divyansh Asthana</a:t>
            </a:r>
            <a:endParaRPr/>
          </a:p>
          <a:p>
            <a:pPr indent="0" lvl="0" marL="0" rtl="0" algn="l">
              <a:spcBef>
                <a:spcPts val="0"/>
              </a:spcBef>
              <a:spcAft>
                <a:spcPts val="0"/>
              </a:spcAft>
              <a:buNone/>
            </a:pPr>
            <a:r>
              <a:rPr lang="en"/>
              <a:t>BT21CSE029 Harshit Pokhriyal</a:t>
            </a:r>
            <a:endParaRPr/>
          </a:p>
        </p:txBody>
      </p:sp>
      <p:sp>
        <p:nvSpPr>
          <p:cNvPr id="74" name="Google Shape;74;p13"/>
          <p:cNvSpPr txBox="1"/>
          <p:nvPr/>
        </p:nvSpPr>
        <p:spPr>
          <a:xfrm>
            <a:off x="2448900" y="3446025"/>
            <a:ext cx="2859900" cy="1013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sz="1650">
                <a:solidFill>
                  <a:schemeClr val="lt1"/>
                </a:solidFill>
                <a:latin typeface="Lato"/>
                <a:ea typeface="Lato"/>
                <a:cs typeface="Lato"/>
                <a:sym typeface="Lato"/>
              </a:rPr>
              <a:t>Submitted To:</a:t>
            </a:r>
            <a:endParaRPr sz="1650">
              <a:solidFill>
                <a:schemeClr val="lt1"/>
              </a:solidFill>
              <a:latin typeface="Lato"/>
              <a:ea typeface="Lato"/>
              <a:cs typeface="Lato"/>
              <a:sym typeface="Lato"/>
            </a:endParaRPr>
          </a:p>
          <a:p>
            <a:pPr indent="0" lvl="0" marL="0" marR="0" rtl="0" algn="l">
              <a:lnSpc>
                <a:spcPct val="100000"/>
              </a:lnSpc>
              <a:spcBef>
                <a:spcPts val="0"/>
              </a:spcBef>
              <a:spcAft>
                <a:spcPts val="0"/>
              </a:spcAft>
              <a:buNone/>
            </a:pPr>
            <a:r>
              <a:rPr lang="en" sz="1650">
                <a:solidFill>
                  <a:schemeClr val="lt1"/>
                </a:solidFill>
                <a:latin typeface="Lato"/>
                <a:ea typeface="Lato"/>
                <a:cs typeface="Lato"/>
                <a:sym typeface="Lato"/>
              </a:rPr>
              <a:t>Mrs. Neha Sharma</a:t>
            </a:r>
            <a:endParaRPr sz="1650">
              <a:solidFill>
                <a:schemeClr val="lt1"/>
              </a:solidFill>
              <a:latin typeface="Lato"/>
              <a:ea typeface="Lato"/>
              <a:cs typeface="Lato"/>
              <a:sym typeface="Lato"/>
            </a:endParaRPr>
          </a:p>
          <a:p>
            <a:pPr indent="0" lvl="0" marL="0" marR="0" rtl="0" algn="l">
              <a:lnSpc>
                <a:spcPct val="100000"/>
              </a:lnSpc>
              <a:spcBef>
                <a:spcPts val="0"/>
              </a:spcBef>
              <a:spcAft>
                <a:spcPts val="0"/>
              </a:spcAft>
              <a:buNone/>
            </a:pPr>
            <a:r>
              <a:rPr lang="en" sz="1650">
                <a:solidFill>
                  <a:schemeClr val="lt1"/>
                </a:solidFill>
                <a:latin typeface="Lato"/>
                <a:ea typeface="Lato"/>
                <a:cs typeface="Lato"/>
                <a:sym typeface="Lato"/>
              </a:rPr>
              <a:t>Department of Computer Science And Engineering</a:t>
            </a:r>
            <a:endParaRPr sz="1650">
              <a:solidFill>
                <a:schemeClr val="lt1"/>
              </a:solidFill>
              <a:latin typeface="Lato"/>
              <a:ea typeface="Lato"/>
              <a:cs typeface="Lato"/>
              <a:sym typeface="Lato"/>
            </a:endParaRPr>
          </a:p>
        </p:txBody>
      </p:sp>
      <p:pic>
        <p:nvPicPr>
          <p:cNvPr id="75" name="Google Shape;75;p13"/>
          <p:cNvPicPr preferRelativeResize="0"/>
          <p:nvPr/>
        </p:nvPicPr>
        <p:blipFill>
          <a:blip r:embed="rId3">
            <a:alphaModFix/>
          </a:blip>
          <a:stretch>
            <a:fillRect/>
          </a:stretch>
        </p:blipFill>
        <p:spPr>
          <a:xfrm>
            <a:off x="89350" y="574300"/>
            <a:ext cx="2066900" cy="206050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22"/>
          <p:cNvSpPr txBox="1"/>
          <p:nvPr>
            <p:ph type="title"/>
          </p:nvPr>
        </p:nvSpPr>
        <p:spPr>
          <a:xfrm>
            <a:off x="417375" y="512500"/>
            <a:ext cx="8316900" cy="755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sz="2700"/>
              <a:t>Pre-Existing Datasets</a:t>
            </a:r>
            <a:r>
              <a:rPr lang="en" sz="2700"/>
              <a:t>:</a:t>
            </a:r>
            <a:endParaRPr sz="2700"/>
          </a:p>
        </p:txBody>
      </p:sp>
      <p:sp>
        <p:nvSpPr>
          <p:cNvPr id="133" name="Google Shape;133;p22"/>
          <p:cNvSpPr txBox="1"/>
          <p:nvPr>
            <p:ph idx="1" type="body"/>
          </p:nvPr>
        </p:nvSpPr>
        <p:spPr>
          <a:xfrm>
            <a:off x="413550" y="1433575"/>
            <a:ext cx="8266200" cy="3546900"/>
          </a:xfrm>
          <a:prstGeom prst="rect">
            <a:avLst/>
          </a:prstGeom>
        </p:spPr>
        <p:txBody>
          <a:bodyPr anchorCtr="0" anchor="t" bIns="91425" lIns="91425" spcFirstLastPara="1" rIns="91425" wrap="square" tIns="91425">
            <a:normAutofit/>
          </a:bodyPr>
          <a:lstStyle/>
          <a:p>
            <a:pPr indent="0" lvl="0" marL="57150" rtl="0" algn="l">
              <a:spcBef>
                <a:spcPts val="0"/>
              </a:spcBef>
              <a:spcAft>
                <a:spcPts val="0"/>
              </a:spcAft>
              <a:buNone/>
            </a:pPr>
            <a:r>
              <a:rPr lang="en" sz="1800"/>
              <a:t>Pre-existing datasets can be used to make the task easier and get a clean dataset. This technique is </a:t>
            </a:r>
            <a:r>
              <a:rPr lang="en" sz="1800"/>
              <a:t>especially</a:t>
            </a:r>
            <a:r>
              <a:rPr lang="en" sz="1800"/>
              <a:t> useful when there is a lack of resources and manpower. The only caveat is that the source should be a trustworthy source. </a:t>
            </a:r>
            <a:endParaRPr sz="1800"/>
          </a:p>
          <a:p>
            <a:pPr indent="0" lvl="0" marL="57150" rtl="0" algn="l">
              <a:spcBef>
                <a:spcPts val="1200"/>
              </a:spcBef>
              <a:spcAft>
                <a:spcPts val="0"/>
              </a:spcAft>
              <a:buNone/>
            </a:pPr>
            <a:r>
              <a:rPr lang="en" sz="1800"/>
              <a:t>There are many such sources. We primarily used datasets from the following sources:</a:t>
            </a:r>
            <a:endParaRPr sz="1800"/>
          </a:p>
          <a:p>
            <a:pPr indent="-342900" lvl="0" marL="457200" rtl="0" algn="l">
              <a:spcBef>
                <a:spcPts val="1200"/>
              </a:spcBef>
              <a:spcAft>
                <a:spcPts val="0"/>
              </a:spcAft>
              <a:buSzPts val="1800"/>
              <a:buChar char="●"/>
            </a:pPr>
            <a:r>
              <a:rPr lang="en" sz="1800"/>
              <a:t>Roboflow</a:t>
            </a:r>
            <a:endParaRPr sz="1800"/>
          </a:p>
          <a:p>
            <a:pPr indent="-342900" lvl="0" marL="457200" rtl="0" algn="l">
              <a:spcBef>
                <a:spcPts val="0"/>
              </a:spcBef>
              <a:spcAft>
                <a:spcPts val="0"/>
              </a:spcAft>
              <a:buSzPts val="1800"/>
              <a:buChar char="●"/>
            </a:pPr>
            <a:r>
              <a:rPr lang="en" sz="1800"/>
              <a:t>Kaggle</a:t>
            </a:r>
            <a:endParaRPr sz="1800"/>
          </a:p>
          <a:p>
            <a:pPr indent="0" lvl="0" marL="0" rtl="0" algn="l">
              <a:spcBef>
                <a:spcPts val="1200"/>
              </a:spcBef>
              <a:spcAft>
                <a:spcPts val="1200"/>
              </a:spcAft>
              <a:buNone/>
            </a:pPr>
            <a:r>
              <a:t/>
            </a:r>
            <a:endParaRPr sz="18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23"/>
          <p:cNvSpPr txBox="1"/>
          <p:nvPr>
            <p:ph type="title"/>
          </p:nvPr>
        </p:nvSpPr>
        <p:spPr>
          <a:xfrm>
            <a:off x="406425" y="1806825"/>
            <a:ext cx="8296800" cy="15420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a:t>The Machine Learning Techniques</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4"/>
          <p:cNvSpPr txBox="1"/>
          <p:nvPr>
            <p:ph type="title"/>
          </p:nvPr>
        </p:nvSpPr>
        <p:spPr>
          <a:xfrm>
            <a:off x="417375" y="512500"/>
            <a:ext cx="8316900" cy="755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sz="2700"/>
              <a:t>Machine Learning Techniques</a:t>
            </a:r>
            <a:r>
              <a:rPr lang="en" sz="2700"/>
              <a:t>:</a:t>
            </a:r>
            <a:endParaRPr sz="2700"/>
          </a:p>
        </p:txBody>
      </p:sp>
      <p:sp>
        <p:nvSpPr>
          <p:cNvPr id="144" name="Google Shape;144;p24"/>
          <p:cNvSpPr txBox="1"/>
          <p:nvPr>
            <p:ph idx="1" type="body"/>
          </p:nvPr>
        </p:nvSpPr>
        <p:spPr>
          <a:xfrm>
            <a:off x="413550" y="1433575"/>
            <a:ext cx="8266200" cy="3546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800"/>
              <a:t>The ML techniques used in the development of this software are:</a:t>
            </a:r>
            <a:endParaRPr sz="1800"/>
          </a:p>
          <a:p>
            <a:pPr indent="-342900" lvl="0" marL="457200" rtl="0" algn="l">
              <a:spcBef>
                <a:spcPts val="1200"/>
              </a:spcBef>
              <a:spcAft>
                <a:spcPts val="0"/>
              </a:spcAft>
              <a:buSzPts val="1800"/>
              <a:buChar char="●"/>
            </a:pPr>
            <a:r>
              <a:rPr lang="en" sz="1800"/>
              <a:t>Convolutional Neural Networks (CNN):</a:t>
            </a:r>
            <a:endParaRPr sz="1800"/>
          </a:p>
          <a:p>
            <a:pPr indent="-342900" lvl="0" marL="457200" rtl="0" algn="l">
              <a:spcBef>
                <a:spcPts val="0"/>
              </a:spcBef>
              <a:spcAft>
                <a:spcPts val="0"/>
              </a:spcAft>
              <a:buSzPts val="1800"/>
              <a:buChar char="●"/>
            </a:pPr>
            <a:r>
              <a:rPr lang="en" sz="1800"/>
              <a:t>ResNet50</a:t>
            </a:r>
            <a:endParaRPr sz="1800"/>
          </a:p>
          <a:p>
            <a:pPr indent="-342900" lvl="0" marL="457200" rtl="0" algn="l">
              <a:spcBef>
                <a:spcPts val="0"/>
              </a:spcBef>
              <a:spcAft>
                <a:spcPts val="0"/>
              </a:spcAft>
              <a:buSzPts val="1800"/>
              <a:buChar char="●"/>
            </a:pPr>
            <a:r>
              <a:rPr lang="en" sz="1800"/>
              <a:t>Gated Recurrent Unit (GRU)</a:t>
            </a:r>
            <a:endParaRPr sz="1800"/>
          </a:p>
          <a:p>
            <a:pPr indent="-342900" lvl="0" marL="457200" rtl="0" algn="l">
              <a:spcBef>
                <a:spcPts val="0"/>
              </a:spcBef>
              <a:spcAft>
                <a:spcPts val="0"/>
              </a:spcAft>
              <a:buSzPts val="1800"/>
              <a:buChar char="●"/>
            </a:pPr>
            <a:r>
              <a:rPr lang="en" sz="1800"/>
              <a:t>ResNet50 + GRU</a:t>
            </a:r>
            <a:endParaRPr sz="1800"/>
          </a:p>
          <a:p>
            <a:pPr indent="-342900" lvl="0" marL="457200" rtl="0" algn="l">
              <a:spcBef>
                <a:spcPts val="0"/>
              </a:spcBef>
              <a:spcAft>
                <a:spcPts val="0"/>
              </a:spcAft>
              <a:buSzPts val="1800"/>
              <a:buChar char="●"/>
            </a:pPr>
            <a:r>
              <a:rPr lang="en" sz="1800"/>
              <a:t>YOLOv8</a:t>
            </a:r>
            <a:endParaRPr sz="18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25"/>
          <p:cNvSpPr txBox="1"/>
          <p:nvPr>
            <p:ph type="title"/>
          </p:nvPr>
        </p:nvSpPr>
        <p:spPr>
          <a:xfrm>
            <a:off x="413550" y="501650"/>
            <a:ext cx="8316900" cy="755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sz="2700"/>
              <a:t>Convolutional Neural Networks</a:t>
            </a:r>
            <a:r>
              <a:rPr lang="en" sz="2700"/>
              <a:t>:</a:t>
            </a:r>
            <a:endParaRPr sz="2700"/>
          </a:p>
        </p:txBody>
      </p:sp>
      <p:sp>
        <p:nvSpPr>
          <p:cNvPr id="150" name="Google Shape;150;p25"/>
          <p:cNvSpPr txBox="1"/>
          <p:nvPr>
            <p:ph idx="1" type="body"/>
          </p:nvPr>
        </p:nvSpPr>
        <p:spPr>
          <a:xfrm>
            <a:off x="318000" y="1253825"/>
            <a:ext cx="5109600" cy="3749100"/>
          </a:xfrm>
          <a:prstGeom prst="rect">
            <a:avLst/>
          </a:prstGeom>
        </p:spPr>
        <p:txBody>
          <a:bodyPr anchorCtr="0" anchor="t" bIns="91425" lIns="91425" spcFirstLastPara="1" rIns="91425" wrap="square" tIns="91425">
            <a:normAutofit fontScale="70000" lnSpcReduction="10000"/>
          </a:bodyPr>
          <a:lstStyle/>
          <a:p>
            <a:pPr indent="0" lvl="0" marL="0" rtl="0" algn="l">
              <a:spcBef>
                <a:spcPts val="0"/>
              </a:spcBef>
              <a:spcAft>
                <a:spcPts val="0"/>
              </a:spcAft>
              <a:buNone/>
            </a:pPr>
            <a:r>
              <a:rPr lang="en" sz="1800"/>
              <a:t>Convolutional Neural Networks (CNNs) are specialized artificial neural networks designed for computer vision tasks like image classification, object detection, and segmentation. They operate through several key stages:</a:t>
            </a:r>
            <a:endParaRPr sz="1800"/>
          </a:p>
          <a:p>
            <a:pPr indent="0" lvl="0" marL="0" rtl="0" algn="l">
              <a:spcBef>
                <a:spcPts val="0"/>
              </a:spcBef>
              <a:spcAft>
                <a:spcPts val="0"/>
              </a:spcAft>
              <a:buNone/>
            </a:pPr>
            <a:r>
              <a:t/>
            </a:r>
            <a:endParaRPr sz="1800"/>
          </a:p>
          <a:p>
            <a:pPr indent="-308610" lvl="0" marL="342900" rtl="0" algn="l">
              <a:spcBef>
                <a:spcPts val="0"/>
              </a:spcBef>
              <a:spcAft>
                <a:spcPts val="0"/>
              </a:spcAft>
              <a:buSzPct val="100000"/>
              <a:buChar char="●"/>
            </a:pPr>
            <a:r>
              <a:rPr b="1" lang="en" sz="1800"/>
              <a:t>Convolution:</a:t>
            </a:r>
            <a:r>
              <a:rPr lang="en" sz="1800"/>
              <a:t>  CNNs apply convolutional filters to input images to detect specific features like edges, textures, or shapes. This involves sliding filters across the image and computing dot products to generate feature maps highlighting relevant features.</a:t>
            </a:r>
            <a:endParaRPr sz="1800"/>
          </a:p>
          <a:p>
            <a:pPr indent="-308610" lvl="0" marL="342900" rtl="0" algn="l">
              <a:spcBef>
                <a:spcPts val="1000"/>
              </a:spcBef>
              <a:spcAft>
                <a:spcPts val="0"/>
              </a:spcAft>
              <a:buSzPct val="100000"/>
              <a:buChar char="●"/>
            </a:pPr>
            <a:r>
              <a:rPr b="1" lang="en" sz="1800"/>
              <a:t>Activation:</a:t>
            </a:r>
            <a:r>
              <a:rPr lang="en" sz="1800"/>
              <a:t> Following convolution, an activation function, often ReLU, is applied to introduce non-linearity, capturing complex patterns.</a:t>
            </a:r>
            <a:endParaRPr sz="1800"/>
          </a:p>
          <a:p>
            <a:pPr indent="-308610" lvl="0" marL="342900" rtl="0" algn="l">
              <a:spcBef>
                <a:spcPts val="1000"/>
              </a:spcBef>
              <a:spcAft>
                <a:spcPts val="1000"/>
              </a:spcAft>
              <a:buSzPct val="100000"/>
              <a:buChar char="●"/>
            </a:pPr>
            <a:r>
              <a:rPr b="1" lang="en" sz="1800"/>
              <a:t>Pooling</a:t>
            </a:r>
            <a:r>
              <a:rPr lang="en" sz="1800"/>
              <a:t>: Pooling layers like max or average pooling reduce feature map dimensions while retaining crucial information, making learned features more robust and decreasing computational complexity.</a:t>
            </a:r>
            <a:endParaRPr sz="1800"/>
          </a:p>
        </p:txBody>
      </p:sp>
      <p:pic>
        <p:nvPicPr>
          <p:cNvPr id="151" name="Google Shape;151;p25"/>
          <p:cNvPicPr preferRelativeResize="0"/>
          <p:nvPr/>
        </p:nvPicPr>
        <p:blipFill>
          <a:blip r:embed="rId3">
            <a:alphaModFix/>
          </a:blip>
          <a:stretch>
            <a:fillRect/>
          </a:stretch>
        </p:blipFill>
        <p:spPr>
          <a:xfrm>
            <a:off x="5498150" y="1343425"/>
            <a:ext cx="3558174" cy="30634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6"/>
          <p:cNvSpPr txBox="1"/>
          <p:nvPr>
            <p:ph type="title"/>
          </p:nvPr>
        </p:nvSpPr>
        <p:spPr>
          <a:xfrm>
            <a:off x="413550" y="501650"/>
            <a:ext cx="8316900" cy="755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sz="2700"/>
              <a:t>Convolutional Neural Networks:</a:t>
            </a:r>
            <a:endParaRPr sz="2700"/>
          </a:p>
        </p:txBody>
      </p:sp>
      <p:sp>
        <p:nvSpPr>
          <p:cNvPr id="157" name="Google Shape;157;p26"/>
          <p:cNvSpPr txBox="1"/>
          <p:nvPr>
            <p:ph idx="1" type="body"/>
          </p:nvPr>
        </p:nvSpPr>
        <p:spPr>
          <a:xfrm>
            <a:off x="413550" y="1257350"/>
            <a:ext cx="8625000" cy="3749100"/>
          </a:xfrm>
          <a:prstGeom prst="rect">
            <a:avLst/>
          </a:prstGeom>
        </p:spPr>
        <p:txBody>
          <a:bodyPr anchorCtr="0" anchor="t" bIns="91425" lIns="91425" spcFirstLastPara="1" rIns="91425" wrap="square" tIns="91425">
            <a:normAutofit fontScale="77500" lnSpcReduction="10000"/>
          </a:bodyPr>
          <a:lstStyle/>
          <a:p>
            <a:pPr indent="0" lvl="0" marL="914400" rtl="0" algn="l">
              <a:spcBef>
                <a:spcPts val="0"/>
              </a:spcBef>
              <a:spcAft>
                <a:spcPts val="0"/>
              </a:spcAft>
              <a:buNone/>
            </a:pPr>
            <a:r>
              <a:t/>
            </a:r>
            <a:endParaRPr b="1" sz="1800"/>
          </a:p>
          <a:p>
            <a:pPr indent="-317182" lvl="0" marL="914400" rtl="0" algn="l">
              <a:spcBef>
                <a:spcPts val="0"/>
              </a:spcBef>
              <a:spcAft>
                <a:spcPts val="0"/>
              </a:spcAft>
              <a:buSzPct val="100000"/>
              <a:buChar char="●"/>
            </a:pPr>
            <a:r>
              <a:rPr b="1" lang="en" sz="1800"/>
              <a:t>Flattening</a:t>
            </a:r>
            <a:r>
              <a:rPr lang="en" sz="1800"/>
              <a:t>: The pooled feature maps are then flattened into a 1D vector. This step prepares the data for input into the fully connected layers.</a:t>
            </a:r>
            <a:endParaRPr sz="1800"/>
          </a:p>
          <a:p>
            <a:pPr indent="0" lvl="0" marL="914400" rtl="0" algn="l">
              <a:spcBef>
                <a:spcPts val="0"/>
              </a:spcBef>
              <a:spcAft>
                <a:spcPts val="0"/>
              </a:spcAft>
              <a:buNone/>
            </a:pPr>
            <a:r>
              <a:t/>
            </a:r>
            <a:endParaRPr sz="1800"/>
          </a:p>
          <a:p>
            <a:pPr indent="-317182" lvl="0" marL="914400" rtl="0" algn="l">
              <a:spcBef>
                <a:spcPts val="0"/>
              </a:spcBef>
              <a:spcAft>
                <a:spcPts val="0"/>
              </a:spcAft>
              <a:buSzPct val="100000"/>
              <a:buChar char="●"/>
            </a:pPr>
            <a:r>
              <a:rPr b="1" lang="en" sz="1800"/>
              <a:t>Fully Connected Layers</a:t>
            </a:r>
            <a:r>
              <a:rPr lang="en" sz="1800"/>
              <a:t>: The flattened features are passed through one or more fully connected layers, also known as dense layers. These layers perform high-level reasoning and decision-making based on the learned features. Each neuron in a fully connected layer is connected to every neuron in the previous layer.</a:t>
            </a:r>
            <a:endParaRPr sz="1800"/>
          </a:p>
          <a:p>
            <a:pPr indent="0" lvl="0" marL="914400" rtl="0" algn="l">
              <a:spcBef>
                <a:spcPts val="0"/>
              </a:spcBef>
              <a:spcAft>
                <a:spcPts val="0"/>
              </a:spcAft>
              <a:buNone/>
            </a:pPr>
            <a:r>
              <a:t/>
            </a:r>
            <a:endParaRPr sz="1800"/>
          </a:p>
          <a:p>
            <a:pPr indent="-317182" lvl="0" marL="914400" rtl="0" algn="l">
              <a:spcBef>
                <a:spcPts val="0"/>
              </a:spcBef>
              <a:spcAft>
                <a:spcPts val="0"/>
              </a:spcAft>
              <a:buSzPct val="100000"/>
              <a:buChar char="●"/>
            </a:pPr>
            <a:r>
              <a:rPr b="1" lang="en" sz="1800"/>
              <a:t>Output Layer</a:t>
            </a:r>
            <a:r>
              <a:rPr lang="en" sz="1800"/>
              <a:t>: The output layer typically consists of one or more neurons, depending on the number of classes in the classification problem. For example, in a binary classification problem, there would be a single neuron with a sigmoid activation function. For multi-class classification, there would be multiple neurons, often with a softmax activation function. The output of the network represents the predicted class probabilities for each input image.</a:t>
            </a:r>
            <a:endParaRPr sz="1800"/>
          </a:p>
          <a:p>
            <a:pPr indent="0" lvl="0" marL="914400" rtl="0" algn="l">
              <a:spcBef>
                <a:spcPts val="0"/>
              </a:spcBef>
              <a:spcAft>
                <a:spcPts val="0"/>
              </a:spcAft>
              <a:buNone/>
            </a:pPr>
            <a:r>
              <a:t/>
            </a:r>
            <a:endParaRPr sz="1800"/>
          </a:p>
          <a:p>
            <a:pPr indent="0" lvl="0" marL="57150" rtl="0" algn="l">
              <a:spcBef>
                <a:spcPts val="0"/>
              </a:spcBef>
              <a:spcAft>
                <a:spcPts val="1200"/>
              </a:spcAft>
              <a:buNone/>
            </a:pPr>
            <a:r>
              <a:t/>
            </a:r>
            <a:endParaRPr sz="18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27"/>
          <p:cNvSpPr txBox="1"/>
          <p:nvPr>
            <p:ph type="title"/>
          </p:nvPr>
        </p:nvSpPr>
        <p:spPr>
          <a:xfrm>
            <a:off x="413550" y="345275"/>
            <a:ext cx="8316900" cy="755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sz="2700"/>
              <a:t>ResNet 50:</a:t>
            </a:r>
            <a:endParaRPr sz="2700"/>
          </a:p>
        </p:txBody>
      </p:sp>
      <p:sp>
        <p:nvSpPr>
          <p:cNvPr id="163" name="Google Shape;163;p27"/>
          <p:cNvSpPr txBox="1"/>
          <p:nvPr>
            <p:ph idx="1" type="body"/>
          </p:nvPr>
        </p:nvSpPr>
        <p:spPr>
          <a:xfrm>
            <a:off x="413550" y="986625"/>
            <a:ext cx="8625000" cy="4156800"/>
          </a:xfrm>
          <a:prstGeom prst="rect">
            <a:avLst/>
          </a:prstGeom>
        </p:spPr>
        <p:txBody>
          <a:bodyPr anchorCtr="0" anchor="t" bIns="91425" lIns="91425" spcFirstLastPara="1" rIns="91425" wrap="square" tIns="91425">
            <a:noAutofit/>
          </a:bodyPr>
          <a:lstStyle/>
          <a:p>
            <a:pPr indent="0" lvl="0" marL="57150" rtl="0" algn="l">
              <a:lnSpc>
                <a:spcPct val="115000"/>
              </a:lnSpc>
              <a:spcBef>
                <a:spcPts val="0"/>
              </a:spcBef>
              <a:spcAft>
                <a:spcPts val="0"/>
              </a:spcAft>
              <a:buNone/>
            </a:pPr>
            <a:r>
              <a:rPr lang="en"/>
              <a:t>ResNet-50 is a deep convolutional neural network renowned for image classification. It addresses the vanishing gradient problem with residual learning via skip connections, facilitating effective training of deep networks. The architecture includes convolutional layers, residual blocks for feature extraction, and pooling layers for dimensionality reduction. Fully connected layers perform high-level reasoning, followed by a sigmoid activation for binary classification. Training employs backpropagation and optimization algorithms like stochastic gradient descent or Adam to adjust parameters iteratively. With its ability to learn intricate features and mitigate gradient vanishing, ResNet-50 achieves high accuracy in image classification tasks, making it a widely used and effective model in the field.</a:t>
            </a:r>
            <a:endParaRPr sz="1300"/>
          </a:p>
          <a:p>
            <a:pPr indent="0" lvl="0" marL="0" rtl="0" algn="l">
              <a:spcBef>
                <a:spcPts val="0"/>
              </a:spcBef>
              <a:spcAft>
                <a:spcPts val="0"/>
              </a:spcAft>
              <a:buClr>
                <a:schemeClr val="dk2"/>
              </a:buClr>
              <a:buSzPts val="1100"/>
              <a:buFont typeface="Arial"/>
              <a:buNone/>
            </a:pPr>
            <a:r>
              <a:rPr lang="en" sz="1300"/>
              <a:t>  </a:t>
            </a:r>
            <a:r>
              <a:rPr b="1" lang="en" sz="1300"/>
              <a:t>Main Components of ResNet-50:</a:t>
            </a:r>
            <a:endParaRPr b="1" sz="1300"/>
          </a:p>
          <a:p>
            <a:pPr indent="-311150" lvl="0" marL="457200" rtl="0" algn="l">
              <a:spcBef>
                <a:spcPts val="1500"/>
              </a:spcBef>
              <a:spcAft>
                <a:spcPts val="0"/>
              </a:spcAft>
              <a:buSzPts val="1300"/>
              <a:buChar char="❖"/>
            </a:pPr>
            <a:r>
              <a:rPr b="1" lang="en" sz="1300"/>
              <a:t>Input Layer</a:t>
            </a:r>
            <a:endParaRPr b="1" sz="1300"/>
          </a:p>
          <a:p>
            <a:pPr indent="-311150" lvl="0" marL="457200" rtl="0" algn="l">
              <a:spcBef>
                <a:spcPts val="0"/>
              </a:spcBef>
              <a:spcAft>
                <a:spcPts val="0"/>
              </a:spcAft>
              <a:buSzPts val="1300"/>
              <a:buChar char="❖"/>
            </a:pPr>
            <a:r>
              <a:rPr b="1" lang="en" sz="1300"/>
              <a:t>Convolutional Layers</a:t>
            </a:r>
            <a:endParaRPr b="1" sz="1300"/>
          </a:p>
          <a:p>
            <a:pPr indent="-311150" lvl="0" marL="457200" rtl="0" algn="l">
              <a:spcBef>
                <a:spcPts val="0"/>
              </a:spcBef>
              <a:spcAft>
                <a:spcPts val="0"/>
              </a:spcAft>
              <a:buSzPts val="1300"/>
              <a:buChar char="❖"/>
            </a:pPr>
            <a:r>
              <a:rPr b="1" lang="en" sz="1300"/>
              <a:t>Residual Blocks</a:t>
            </a:r>
            <a:endParaRPr b="1" sz="1300"/>
          </a:p>
          <a:p>
            <a:pPr indent="-311150" lvl="0" marL="457200" rtl="0" algn="l">
              <a:spcBef>
                <a:spcPts val="0"/>
              </a:spcBef>
              <a:spcAft>
                <a:spcPts val="0"/>
              </a:spcAft>
              <a:buSzPts val="1300"/>
              <a:buChar char="❖"/>
            </a:pPr>
            <a:r>
              <a:rPr b="1" lang="en" sz="1300"/>
              <a:t>Identity Block</a:t>
            </a:r>
            <a:endParaRPr b="1" sz="1300"/>
          </a:p>
          <a:p>
            <a:pPr indent="-311150" lvl="0" marL="457200" rtl="0" algn="l">
              <a:spcBef>
                <a:spcPts val="0"/>
              </a:spcBef>
              <a:spcAft>
                <a:spcPts val="0"/>
              </a:spcAft>
              <a:buSzPts val="1300"/>
              <a:buChar char="❖"/>
            </a:pPr>
            <a:r>
              <a:rPr b="1" lang="en" sz="1300"/>
              <a:t>Convolutional Block</a:t>
            </a:r>
            <a:endParaRPr b="1" sz="1300"/>
          </a:p>
          <a:p>
            <a:pPr indent="-311150" lvl="0" marL="457200" rtl="0" algn="l">
              <a:spcBef>
                <a:spcPts val="0"/>
              </a:spcBef>
              <a:spcAft>
                <a:spcPts val="0"/>
              </a:spcAft>
              <a:buSzPts val="1300"/>
              <a:buChar char="❖"/>
            </a:pPr>
            <a:r>
              <a:rPr b="1" lang="en" sz="1300"/>
              <a:t>Pooling Layers</a:t>
            </a:r>
            <a:endParaRPr b="1" sz="1300"/>
          </a:p>
          <a:p>
            <a:pPr indent="-311150" lvl="0" marL="457200" rtl="0" algn="l">
              <a:spcBef>
                <a:spcPts val="0"/>
              </a:spcBef>
              <a:spcAft>
                <a:spcPts val="0"/>
              </a:spcAft>
              <a:buSzPts val="1300"/>
              <a:buChar char="❖"/>
            </a:pPr>
            <a:r>
              <a:rPr b="1" lang="en" sz="1300"/>
              <a:t>Fully Connected Layers</a:t>
            </a:r>
            <a:endParaRPr b="1" sz="1300"/>
          </a:p>
          <a:p>
            <a:pPr indent="-311150" lvl="0" marL="457200" rtl="0" algn="l">
              <a:spcBef>
                <a:spcPts val="0"/>
              </a:spcBef>
              <a:spcAft>
                <a:spcPts val="0"/>
              </a:spcAft>
              <a:buSzPts val="1300"/>
              <a:buChar char="❖"/>
            </a:pPr>
            <a:r>
              <a:rPr b="1" lang="en" sz="1300"/>
              <a:t>Sigmoid Activation</a:t>
            </a:r>
            <a:endParaRPr b="1" sz="1300"/>
          </a:p>
          <a:p>
            <a:pPr indent="-311150" lvl="0" marL="457200" rtl="0" algn="l">
              <a:spcBef>
                <a:spcPts val="0"/>
              </a:spcBef>
              <a:spcAft>
                <a:spcPts val="0"/>
              </a:spcAft>
              <a:buSzPts val="1300"/>
              <a:buChar char="❖"/>
            </a:pPr>
            <a:r>
              <a:rPr b="1" lang="en" sz="1300"/>
              <a:t>Training and Optimization</a:t>
            </a:r>
            <a:endParaRPr b="1" sz="1300"/>
          </a:p>
          <a:p>
            <a:pPr indent="0" lvl="0" marL="57150" rtl="0" algn="l">
              <a:lnSpc>
                <a:spcPct val="115000"/>
              </a:lnSpc>
              <a:spcBef>
                <a:spcPts val="1200"/>
              </a:spcBef>
              <a:spcAft>
                <a:spcPts val="0"/>
              </a:spcAft>
              <a:buNone/>
            </a:pPr>
            <a:r>
              <a:t/>
            </a:r>
            <a:endParaRPr sz="1350">
              <a:solidFill>
                <a:srgbClr val="DCD9D4"/>
              </a:solidFill>
              <a:highlight>
                <a:srgbClr val="191B1C"/>
              </a:highlight>
              <a:latin typeface="Roboto"/>
              <a:ea typeface="Roboto"/>
              <a:cs typeface="Roboto"/>
              <a:sym typeface="Roboto"/>
            </a:endParaRPr>
          </a:p>
        </p:txBody>
      </p:sp>
      <p:pic>
        <p:nvPicPr>
          <p:cNvPr id="164" name="Google Shape;164;p27"/>
          <p:cNvPicPr preferRelativeResize="0"/>
          <p:nvPr/>
        </p:nvPicPr>
        <p:blipFill>
          <a:blip r:embed="rId3">
            <a:alphaModFix/>
          </a:blip>
          <a:stretch>
            <a:fillRect/>
          </a:stretch>
        </p:blipFill>
        <p:spPr>
          <a:xfrm>
            <a:off x="2702375" y="2752554"/>
            <a:ext cx="6387602" cy="20577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28"/>
          <p:cNvSpPr txBox="1"/>
          <p:nvPr>
            <p:ph type="title"/>
          </p:nvPr>
        </p:nvSpPr>
        <p:spPr>
          <a:xfrm>
            <a:off x="413550" y="501650"/>
            <a:ext cx="8316900" cy="755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sz="2700"/>
              <a:t>Gated Recurrent Unit (GRU - RNN)</a:t>
            </a:r>
            <a:endParaRPr sz="2700"/>
          </a:p>
        </p:txBody>
      </p:sp>
      <p:sp>
        <p:nvSpPr>
          <p:cNvPr id="170" name="Google Shape;170;p28"/>
          <p:cNvSpPr txBox="1"/>
          <p:nvPr>
            <p:ph idx="1" type="body"/>
          </p:nvPr>
        </p:nvSpPr>
        <p:spPr>
          <a:xfrm>
            <a:off x="413550" y="1257350"/>
            <a:ext cx="4239000" cy="3886200"/>
          </a:xfrm>
          <a:prstGeom prst="rect">
            <a:avLst/>
          </a:prstGeom>
        </p:spPr>
        <p:txBody>
          <a:bodyPr anchorCtr="0" anchor="t" bIns="91425" lIns="91425" spcFirstLastPara="1" rIns="91425" wrap="square" tIns="91425">
            <a:noAutofit/>
          </a:bodyPr>
          <a:lstStyle/>
          <a:p>
            <a:pPr indent="0" lvl="0" marL="57150" rtl="0" algn="l">
              <a:spcBef>
                <a:spcPts val="0"/>
              </a:spcBef>
              <a:spcAft>
                <a:spcPts val="0"/>
              </a:spcAft>
              <a:buNone/>
            </a:pPr>
            <a:r>
              <a:rPr lang="en" sz="1350"/>
              <a:t>The Gated Recurrent Unit (GRU) is a variant of recurrent neural networks (RNNs) designed to address limitations like vanishing gradients and difficulty in capturing long-term dependencies. Unlike traditional RNNs, GRUs incorporate gating mechanisms to regulate information flow within the network, offering computational efficiency without sacrificing effectiveness. </a:t>
            </a:r>
            <a:endParaRPr sz="1350"/>
          </a:p>
          <a:p>
            <a:pPr indent="-314325" lvl="0" marL="457200" rtl="0" algn="l">
              <a:spcBef>
                <a:spcPts val="1200"/>
              </a:spcBef>
              <a:spcAft>
                <a:spcPts val="0"/>
              </a:spcAft>
              <a:buSzPts val="1350"/>
              <a:buChar char="●"/>
            </a:pPr>
            <a:r>
              <a:rPr b="1" lang="en" sz="1350"/>
              <a:t>Update Gate:</a:t>
            </a:r>
            <a:r>
              <a:rPr lang="en" sz="1350"/>
              <a:t> Determines how much of the previous hidden state should be retained for future use based on the current input and previous state.</a:t>
            </a:r>
            <a:endParaRPr sz="1350"/>
          </a:p>
          <a:p>
            <a:pPr indent="-314325" lvl="0" marL="457200" rtl="0" algn="l">
              <a:spcBef>
                <a:spcPts val="0"/>
              </a:spcBef>
              <a:spcAft>
                <a:spcPts val="0"/>
              </a:spcAft>
              <a:buSzPts val="1350"/>
              <a:buChar char="●"/>
            </a:pPr>
            <a:r>
              <a:rPr b="1" lang="en" sz="1350"/>
              <a:t>Reset Gate:</a:t>
            </a:r>
            <a:r>
              <a:rPr lang="en" sz="1350"/>
              <a:t> Controls how much of the past information should be discarded, similarly based on the current input and previous state.</a:t>
            </a:r>
            <a:endParaRPr sz="1350"/>
          </a:p>
          <a:p>
            <a:pPr indent="0" lvl="0" marL="57150" rtl="0" algn="l">
              <a:lnSpc>
                <a:spcPct val="115000"/>
              </a:lnSpc>
              <a:spcBef>
                <a:spcPts val="1200"/>
              </a:spcBef>
              <a:spcAft>
                <a:spcPts val="1200"/>
              </a:spcAft>
              <a:buNone/>
            </a:pPr>
            <a:r>
              <a:t/>
            </a:r>
            <a:endParaRPr sz="1350"/>
          </a:p>
        </p:txBody>
      </p:sp>
      <p:pic>
        <p:nvPicPr>
          <p:cNvPr id="171" name="Google Shape;171;p28"/>
          <p:cNvPicPr preferRelativeResize="0"/>
          <p:nvPr/>
        </p:nvPicPr>
        <p:blipFill>
          <a:blip r:embed="rId3">
            <a:alphaModFix/>
          </a:blip>
          <a:stretch>
            <a:fillRect/>
          </a:stretch>
        </p:blipFill>
        <p:spPr>
          <a:xfrm>
            <a:off x="4804950" y="1562400"/>
            <a:ext cx="4186649" cy="238258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9"/>
          <p:cNvSpPr txBox="1"/>
          <p:nvPr>
            <p:ph type="title"/>
          </p:nvPr>
        </p:nvSpPr>
        <p:spPr>
          <a:xfrm>
            <a:off x="413550" y="501650"/>
            <a:ext cx="8316900" cy="755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sz="2700"/>
              <a:t>Gated Recurrent Unit (GRU - RNN)</a:t>
            </a:r>
            <a:endParaRPr sz="2700"/>
          </a:p>
        </p:txBody>
      </p:sp>
      <p:sp>
        <p:nvSpPr>
          <p:cNvPr id="177" name="Google Shape;177;p29"/>
          <p:cNvSpPr txBox="1"/>
          <p:nvPr>
            <p:ph idx="1" type="body"/>
          </p:nvPr>
        </p:nvSpPr>
        <p:spPr>
          <a:xfrm>
            <a:off x="413550" y="1257350"/>
            <a:ext cx="5554200" cy="3886200"/>
          </a:xfrm>
          <a:prstGeom prst="rect">
            <a:avLst/>
          </a:prstGeom>
        </p:spPr>
        <p:txBody>
          <a:bodyPr anchorCtr="0" anchor="t" bIns="91425" lIns="91425" spcFirstLastPara="1" rIns="91425" wrap="square" tIns="91425">
            <a:noAutofit/>
          </a:bodyPr>
          <a:lstStyle/>
          <a:p>
            <a:pPr indent="-314325" lvl="0" marL="457200" rtl="0" algn="l">
              <a:spcBef>
                <a:spcPts val="0"/>
              </a:spcBef>
              <a:spcAft>
                <a:spcPts val="0"/>
              </a:spcAft>
              <a:buSzPts val="1350"/>
              <a:buChar char="●"/>
            </a:pPr>
            <a:r>
              <a:rPr b="1" lang="en" sz="1350"/>
              <a:t>Candidate Hidden State</a:t>
            </a:r>
            <a:r>
              <a:rPr lang="en" sz="1350"/>
              <a:t>: Computes a new candidate hidden state by integrating relevant information from the current input and previous hidden state.</a:t>
            </a:r>
            <a:endParaRPr sz="1350"/>
          </a:p>
          <a:p>
            <a:pPr indent="0" lvl="0" marL="457200" rtl="0" algn="l">
              <a:spcBef>
                <a:spcPts val="1200"/>
              </a:spcBef>
              <a:spcAft>
                <a:spcPts val="0"/>
              </a:spcAft>
              <a:buNone/>
            </a:pPr>
            <a:r>
              <a:t/>
            </a:r>
            <a:endParaRPr sz="1350"/>
          </a:p>
          <a:p>
            <a:pPr indent="-314325" lvl="0" marL="457200" rtl="0" algn="l">
              <a:spcBef>
                <a:spcPts val="1200"/>
              </a:spcBef>
              <a:spcAft>
                <a:spcPts val="0"/>
              </a:spcAft>
              <a:buSzPts val="1350"/>
              <a:buChar char="●"/>
            </a:pPr>
            <a:r>
              <a:rPr b="1" lang="en" sz="1350"/>
              <a:t>Hidden State</a:t>
            </a:r>
            <a:r>
              <a:rPr lang="en" sz="1350"/>
              <a:t>: The final hidden state is calculated by blending the candidate hidden state with the previous hidden state, modulated by the update gate.</a:t>
            </a:r>
            <a:endParaRPr sz="1350"/>
          </a:p>
          <a:p>
            <a:pPr indent="0" lvl="0" marL="457200" rtl="0" algn="l">
              <a:spcBef>
                <a:spcPts val="1200"/>
              </a:spcBef>
              <a:spcAft>
                <a:spcPts val="0"/>
              </a:spcAft>
              <a:buNone/>
            </a:pPr>
            <a:r>
              <a:t/>
            </a:r>
            <a:endParaRPr sz="1350"/>
          </a:p>
          <a:p>
            <a:pPr indent="0" lvl="0" marL="57150" rtl="0" algn="l">
              <a:spcBef>
                <a:spcPts val="1200"/>
              </a:spcBef>
              <a:spcAft>
                <a:spcPts val="0"/>
              </a:spcAft>
              <a:buClr>
                <a:schemeClr val="dk2"/>
              </a:buClr>
              <a:buSzPts val="1100"/>
              <a:buFont typeface="Arial"/>
              <a:buNone/>
            </a:pPr>
            <a:r>
              <a:rPr lang="en" sz="1350"/>
              <a:t>GRUs excel at capturing long-term dependencies in sequential data by selectively retaining or discarding information from past time steps. This mechanism ensures efficient information processing while mitigating the vanishing gradient problem often encountered in traditional RNNs.</a:t>
            </a:r>
            <a:endParaRPr sz="1350"/>
          </a:p>
          <a:p>
            <a:pPr indent="0" lvl="0" marL="57150" rtl="0" algn="l">
              <a:lnSpc>
                <a:spcPct val="115000"/>
              </a:lnSpc>
              <a:spcBef>
                <a:spcPts val="1200"/>
              </a:spcBef>
              <a:spcAft>
                <a:spcPts val="1200"/>
              </a:spcAft>
              <a:buNone/>
            </a:pPr>
            <a:r>
              <a:t/>
            </a:r>
            <a:endParaRPr b="1" sz="1350"/>
          </a:p>
        </p:txBody>
      </p:sp>
      <p:pic>
        <p:nvPicPr>
          <p:cNvPr id="178" name="Google Shape;178;p29"/>
          <p:cNvPicPr preferRelativeResize="0"/>
          <p:nvPr/>
        </p:nvPicPr>
        <p:blipFill>
          <a:blip r:embed="rId3">
            <a:alphaModFix/>
          </a:blip>
          <a:stretch>
            <a:fillRect/>
          </a:stretch>
        </p:blipFill>
        <p:spPr>
          <a:xfrm>
            <a:off x="5967750" y="1895375"/>
            <a:ext cx="2823825" cy="20026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30"/>
          <p:cNvSpPr txBox="1"/>
          <p:nvPr>
            <p:ph type="title"/>
          </p:nvPr>
        </p:nvSpPr>
        <p:spPr>
          <a:xfrm>
            <a:off x="413550" y="501650"/>
            <a:ext cx="8316900" cy="755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sz="2700"/>
              <a:t>ResNet50 + GRU architecture</a:t>
            </a:r>
            <a:endParaRPr sz="2700"/>
          </a:p>
        </p:txBody>
      </p:sp>
      <p:sp>
        <p:nvSpPr>
          <p:cNvPr id="184" name="Google Shape;184;p30"/>
          <p:cNvSpPr txBox="1"/>
          <p:nvPr>
            <p:ph idx="1" type="body"/>
          </p:nvPr>
        </p:nvSpPr>
        <p:spPr>
          <a:xfrm>
            <a:off x="413550" y="1257350"/>
            <a:ext cx="4884900" cy="3886200"/>
          </a:xfrm>
          <a:prstGeom prst="rect">
            <a:avLst/>
          </a:prstGeom>
        </p:spPr>
        <p:txBody>
          <a:bodyPr anchorCtr="0" anchor="t" bIns="91425" lIns="91425" spcFirstLastPara="1" rIns="91425" wrap="square" tIns="91425">
            <a:noAutofit/>
          </a:bodyPr>
          <a:lstStyle/>
          <a:p>
            <a:pPr indent="0" lvl="0" marL="57150" rtl="0" algn="l">
              <a:spcBef>
                <a:spcPts val="0"/>
              </a:spcBef>
              <a:spcAft>
                <a:spcPts val="0"/>
              </a:spcAft>
              <a:buNone/>
            </a:pPr>
            <a:r>
              <a:rPr lang="en" sz="1350"/>
              <a:t>In a video classification setup, ResNet-50 extracts spatial features from each frame, creating high-level feature vectors. </a:t>
            </a:r>
            <a:endParaRPr sz="1350"/>
          </a:p>
          <a:p>
            <a:pPr indent="0" lvl="0" marL="57150" rtl="0" algn="l">
              <a:spcBef>
                <a:spcPts val="1200"/>
              </a:spcBef>
              <a:spcAft>
                <a:spcPts val="0"/>
              </a:spcAft>
              <a:buNone/>
            </a:pPr>
            <a:r>
              <a:rPr lang="en" sz="1350"/>
              <a:t>These vectors are then fed into a GRU, which models temporal dependencies between consecutive frames. </a:t>
            </a:r>
            <a:endParaRPr sz="1350"/>
          </a:p>
          <a:p>
            <a:pPr indent="0" lvl="0" marL="57150" rtl="0" algn="l">
              <a:spcBef>
                <a:spcPts val="1200"/>
              </a:spcBef>
              <a:spcAft>
                <a:spcPts val="0"/>
              </a:spcAft>
              <a:buNone/>
            </a:pPr>
            <a:r>
              <a:rPr lang="en" sz="1350"/>
              <a:t>The GRU's final hidden state encapsulates the video's temporal information. This state is forwarded to fully connected layers for classification, yielding class probabilities via softmax.</a:t>
            </a:r>
            <a:endParaRPr sz="1350"/>
          </a:p>
          <a:p>
            <a:pPr indent="0" lvl="0" marL="57150" rtl="0" algn="l">
              <a:spcBef>
                <a:spcPts val="1200"/>
              </a:spcBef>
              <a:spcAft>
                <a:spcPts val="0"/>
              </a:spcAft>
              <a:buNone/>
            </a:pPr>
            <a:r>
              <a:rPr lang="en" sz="1350"/>
              <a:t> Training involves end-to-end optimization of both ResNet-50 and the GRU using labeled video data. During inference, unseen videos undergo frame-wise processing, with final classification determined by the output of the classification layers, leveraging learned spatial and temporal features.</a:t>
            </a:r>
            <a:endParaRPr sz="1350"/>
          </a:p>
          <a:p>
            <a:pPr indent="0" lvl="0" marL="57150" rtl="0" algn="l">
              <a:lnSpc>
                <a:spcPct val="115000"/>
              </a:lnSpc>
              <a:spcBef>
                <a:spcPts val="1200"/>
              </a:spcBef>
              <a:spcAft>
                <a:spcPts val="1200"/>
              </a:spcAft>
              <a:buNone/>
            </a:pPr>
            <a:r>
              <a:t/>
            </a:r>
            <a:endParaRPr b="1" sz="1350"/>
          </a:p>
        </p:txBody>
      </p:sp>
      <p:pic>
        <p:nvPicPr>
          <p:cNvPr id="185" name="Google Shape;185;p30"/>
          <p:cNvPicPr preferRelativeResize="0"/>
          <p:nvPr/>
        </p:nvPicPr>
        <p:blipFill>
          <a:blip r:embed="rId3">
            <a:alphaModFix/>
          </a:blip>
          <a:stretch>
            <a:fillRect/>
          </a:stretch>
        </p:blipFill>
        <p:spPr>
          <a:xfrm>
            <a:off x="5298450" y="678050"/>
            <a:ext cx="3675675" cy="41296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31"/>
          <p:cNvSpPr txBox="1"/>
          <p:nvPr>
            <p:ph type="title"/>
          </p:nvPr>
        </p:nvSpPr>
        <p:spPr>
          <a:xfrm>
            <a:off x="413550" y="501650"/>
            <a:ext cx="8316900" cy="755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sz="2700"/>
              <a:t>YOLOv8</a:t>
            </a:r>
            <a:endParaRPr sz="2700"/>
          </a:p>
        </p:txBody>
      </p:sp>
      <p:sp>
        <p:nvSpPr>
          <p:cNvPr id="191" name="Google Shape;191;p31"/>
          <p:cNvSpPr txBox="1"/>
          <p:nvPr>
            <p:ph idx="1" type="body"/>
          </p:nvPr>
        </p:nvSpPr>
        <p:spPr>
          <a:xfrm>
            <a:off x="413550" y="1257350"/>
            <a:ext cx="8625000" cy="3886200"/>
          </a:xfrm>
          <a:prstGeom prst="rect">
            <a:avLst/>
          </a:prstGeom>
        </p:spPr>
        <p:txBody>
          <a:bodyPr anchorCtr="0" anchor="t" bIns="91425" lIns="91425" spcFirstLastPara="1" rIns="91425" wrap="square" tIns="91425">
            <a:noAutofit/>
          </a:bodyPr>
          <a:lstStyle/>
          <a:p>
            <a:pPr indent="0" lvl="0" marL="57150" rtl="0" algn="l">
              <a:spcBef>
                <a:spcPts val="0"/>
              </a:spcBef>
              <a:spcAft>
                <a:spcPts val="0"/>
              </a:spcAft>
              <a:buNone/>
            </a:pPr>
            <a:r>
              <a:rPr b="1" lang="en" sz="1350"/>
              <a:t>YOLO (You Only Look Once)</a:t>
            </a:r>
            <a:r>
              <a:rPr lang="en" sz="1350"/>
              <a:t> is a popular object detection algorithm known for its speed and accuracy. It works by dividing the input image into a grid and predicting bounding boxes and class probabilities directly from the grid cells.</a:t>
            </a:r>
            <a:endParaRPr sz="1350"/>
          </a:p>
          <a:p>
            <a:pPr indent="0" lvl="0" marL="57150" rtl="0" algn="l">
              <a:spcBef>
                <a:spcPts val="1200"/>
              </a:spcBef>
              <a:spcAft>
                <a:spcPts val="0"/>
              </a:spcAft>
              <a:buNone/>
            </a:pPr>
            <a:r>
              <a:rPr b="1" lang="en" sz="1350"/>
              <a:t>YOLOv8</a:t>
            </a:r>
            <a:r>
              <a:rPr lang="en" sz="1350"/>
              <a:t> is packed with several powerful features that make it an exceptional choice for object detection tasks. Whether you need to utilize pre-trained models or create custom models for specific object types, YOLOv8 offers an array of capabilities to cater to your requirements. Let's explore these key features in detail:</a:t>
            </a:r>
            <a:endParaRPr sz="1350"/>
          </a:p>
          <a:p>
            <a:pPr indent="0" lvl="0" marL="0" rtl="0" algn="l">
              <a:spcBef>
                <a:spcPts val="1200"/>
              </a:spcBef>
              <a:spcAft>
                <a:spcPts val="0"/>
              </a:spcAft>
              <a:buNone/>
            </a:pPr>
            <a:r>
              <a:rPr b="1" lang="en" sz="1350"/>
              <a:t>Main Features of YOLOv8:                                                             </a:t>
            </a:r>
            <a:endParaRPr b="1" sz="1350"/>
          </a:p>
          <a:p>
            <a:pPr indent="-314325" lvl="0" marL="457200" rtl="0" algn="l">
              <a:spcBef>
                <a:spcPts val="1500"/>
              </a:spcBef>
              <a:spcAft>
                <a:spcPts val="0"/>
              </a:spcAft>
              <a:buSzPts val="1350"/>
              <a:buChar char="●"/>
            </a:pPr>
            <a:r>
              <a:rPr b="1" lang="en" sz="1350"/>
              <a:t>Pre-trained Models				</a:t>
            </a:r>
            <a:endParaRPr b="1" sz="1350"/>
          </a:p>
          <a:p>
            <a:pPr indent="-314325" lvl="0" marL="457200" rtl="0" algn="l">
              <a:spcBef>
                <a:spcPts val="0"/>
              </a:spcBef>
              <a:spcAft>
                <a:spcPts val="0"/>
              </a:spcAft>
              <a:buSzPts val="1350"/>
              <a:buChar char="●"/>
            </a:pPr>
            <a:r>
              <a:rPr b="1" lang="en" sz="1350"/>
              <a:t>Custom Models</a:t>
            </a:r>
            <a:endParaRPr b="1" sz="1350"/>
          </a:p>
          <a:p>
            <a:pPr indent="-314325" lvl="0" marL="457200" rtl="0" algn="l">
              <a:spcBef>
                <a:spcPts val="0"/>
              </a:spcBef>
              <a:spcAft>
                <a:spcPts val="0"/>
              </a:spcAft>
              <a:buSzPts val="1350"/>
              <a:buChar char="●"/>
            </a:pPr>
            <a:r>
              <a:rPr b="1" lang="en" sz="1350"/>
              <a:t>Data Preparation</a:t>
            </a:r>
            <a:endParaRPr b="1" sz="1350"/>
          </a:p>
          <a:p>
            <a:pPr indent="-314325" lvl="0" marL="457200" rtl="0" algn="l">
              <a:spcBef>
                <a:spcPts val="0"/>
              </a:spcBef>
              <a:spcAft>
                <a:spcPts val="0"/>
              </a:spcAft>
              <a:buSzPts val="1350"/>
              <a:buChar char="●"/>
            </a:pPr>
            <a:r>
              <a:rPr b="1" lang="en" sz="1350"/>
              <a:t>Web Application Support</a:t>
            </a:r>
            <a:endParaRPr b="1" sz="1350"/>
          </a:p>
          <a:p>
            <a:pPr indent="0" lvl="0" marL="0" rtl="0" algn="l">
              <a:spcBef>
                <a:spcPts val="1200"/>
              </a:spcBef>
              <a:spcAft>
                <a:spcPts val="0"/>
              </a:spcAft>
              <a:buNone/>
            </a:pPr>
            <a:r>
              <a:rPr b="1" lang="en" sz="1350"/>
              <a:t>YOLOv8</a:t>
            </a:r>
            <a:r>
              <a:rPr lang="en" sz="1350"/>
              <a:t> can perform </a:t>
            </a:r>
            <a:r>
              <a:rPr b="1" lang="en" sz="1350"/>
              <a:t>Objection detection, Classification , Segmentation and Pose - Tracking</a:t>
            </a:r>
            <a:endParaRPr b="1" sz="1350"/>
          </a:p>
          <a:p>
            <a:pPr indent="0" lvl="0" marL="457200" rtl="0" algn="l">
              <a:spcBef>
                <a:spcPts val="1200"/>
              </a:spcBef>
              <a:spcAft>
                <a:spcPts val="0"/>
              </a:spcAft>
              <a:buNone/>
            </a:pPr>
            <a:r>
              <a:t/>
            </a:r>
            <a:endParaRPr>
              <a:solidFill>
                <a:srgbClr val="ECECEC"/>
              </a:solidFill>
              <a:highlight>
                <a:srgbClr val="212121"/>
              </a:highlight>
              <a:latin typeface="Roboto"/>
              <a:ea typeface="Roboto"/>
              <a:cs typeface="Roboto"/>
              <a:sym typeface="Roboto"/>
            </a:endParaRPr>
          </a:p>
          <a:p>
            <a:pPr indent="0" lvl="0" marL="57150" rtl="0" algn="l">
              <a:spcBef>
                <a:spcPts val="1200"/>
              </a:spcBef>
              <a:spcAft>
                <a:spcPts val="0"/>
              </a:spcAft>
              <a:buNone/>
            </a:pPr>
            <a:r>
              <a:t/>
            </a:r>
            <a:endParaRPr sz="1350"/>
          </a:p>
          <a:p>
            <a:pPr indent="0" lvl="0" marL="57150" rtl="0" algn="l">
              <a:spcBef>
                <a:spcPts val="1200"/>
              </a:spcBef>
              <a:spcAft>
                <a:spcPts val="0"/>
              </a:spcAft>
              <a:buNone/>
            </a:pPr>
            <a:r>
              <a:t/>
            </a:r>
            <a:endParaRPr sz="1350"/>
          </a:p>
          <a:p>
            <a:pPr indent="0" lvl="0" marL="57150" rtl="0" algn="l">
              <a:spcBef>
                <a:spcPts val="1200"/>
              </a:spcBef>
              <a:spcAft>
                <a:spcPts val="0"/>
              </a:spcAft>
              <a:buNone/>
            </a:pPr>
            <a:r>
              <a:t/>
            </a:r>
            <a:endParaRPr sz="1350"/>
          </a:p>
          <a:p>
            <a:pPr indent="0" lvl="0" marL="57150" rtl="0" algn="l">
              <a:lnSpc>
                <a:spcPct val="115000"/>
              </a:lnSpc>
              <a:spcBef>
                <a:spcPts val="1200"/>
              </a:spcBef>
              <a:spcAft>
                <a:spcPts val="1200"/>
              </a:spcAft>
              <a:buNone/>
            </a:pPr>
            <a:r>
              <a:t/>
            </a:r>
            <a:endParaRPr sz="1350"/>
          </a:p>
        </p:txBody>
      </p:sp>
      <p:pic>
        <p:nvPicPr>
          <p:cNvPr id="192" name="Google Shape;192;p31"/>
          <p:cNvPicPr preferRelativeResize="0"/>
          <p:nvPr/>
        </p:nvPicPr>
        <p:blipFill rotWithShape="1">
          <a:blip r:embed="rId3">
            <a:alphaModFix/>
          </a:blip>
          <a:srcRect b="24418" l="26345" r="24847" t="31679"/>
          <a:stretch/>
        </p:blipFill>
        <p:spPr>
          <a:xfrm>
            <a:off x="4572000" y="119175"/>
            <a:ext cx="3955132" cy="11381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79" name="Shape 79"/>
        <p:cNvGrpSpPr/>
        <p:nvPr/>
      </p:nvGrpSpPr>
      <p:grpSpPr>
        <a:xfrm>
          <a:off x="0" y="0"/>
          <a:ext cx="0" cy="0"/>
          <a:chOff x="0" y="0"/>
          <a:chExt cx="0" cy="0"/>
        </a:xfrm>
      </p:grpSpPr>
      <p:sp>
        <p:nvSpPr>
          <p:cNvPr id="80" name="Google Shape;80;p14"/>
          <p:cNvSpPr txBox="1"/>
          <p:nvPr>
            <p:ph type="title"/>
          </p:nvPr>
        </p:nvSpPr>
        <p:spPr>
          <a:xfrm>
            <a:off x="315699" y="1016625"/>
            <a:ext cx="7787700" cy="3835500"/>
          </a:xfrm>
          <a:prstGeom prst="rect">
            <a:avLst/>
          </a:prstGeom>
        </p:spPr>
        <p:txBody>
          <a:bodyPr anchorCtr="0" anchor="ctr" bIns="91425" lIns="91425" spcFirstLastPara="1" rIns="91425" wrap="square" tIns="91425">
            <a:noAutofit/>
          </a:bodyPr>
          <a:lstStyle/>
          <a:p>
            <a:pPr indent="-407669" lvl="0" marL="457200" rtl="0" algn="l">
              <a:spcBef>
                <a:spcPts val="0"/>
              </a:spcBef>
              <a:spcAft>
                <a:spcPts val="0"/>
              </a:spcAft>
              <a:buSzPts val="2820"/>
              <a:buChar char="●"/>
            </a:pPr>
            <a:r>
              <a:rPr lang="en" sz="2820"/>
              <a:t>OBJECTIVE</a:t>
            </a:r>
            <a:endParaRPr sz="2820"/>
          </a:p>
          <a:p>
            <a:pPr indent="-407669" lvl="0" marL="457200" rtl="0" algn="l">
              <a:spcBef>
                <a:spcPts val="0"/>
              </a:spcBef>
              <a:spcAft>
                <a:spcPts val="0"/>
              </a:spcAft>
              <a:buSzPts val="2820"/>
              <a:buChar char="●"/>
            </a:pPr>
            <a:r>
              <a:rPr lang="en" sz="2820"/>
              <a:t>REQUIREMENTS</a:t>
            </a:r>
            <a:endParaRPr sz="2820"/>
          </a:p>
          <a:p>
            <a:pPr indent="-407669" lvl="0" marL="457200" rtl="0" algn="l">
              <a:spcBef>
                <a:spcPts val="0"/>
              </a:spcBef>
              <a:spcAft>
                <a:spcPts val="0"/>
              </a:spcAft>
              <a:buSzPts val="2820"/>
              <a:buChar char="●"/>
            </a:pPr>
            <a:r>
              <a:rPr lang="en" sz="2820"/>
              <a:t>DATA COLLECTION</a:t>
            </a:r>
            <a:endParaRPr sz="2820"/>
          </a:p>
          <a:p>
            <a:pPr indent="-407669" lvl="0" marL="457200" rtl="0" algn="l">
              <a:spcBef>
                <a:spcPts val="0"/>
              </a:spcBef>
              <a:spcAft>
                <a:spcPts val="0"/>
              </a:spcAft>
              <a:buSzPts val="2820"/>
              <a:buChar char="●"/>
            </a:pPr>
            <a:r>
              <a:rPr lang="en" sz="2820"/>
              <a:t>MACHINE LEARNING TECHNIQUES</a:t>
            </a:r>
            <a:endParaRPr sz="2820"/>
          </a:p>
          <a:p>
            <a:pPr indent="-407669" lvl="0" marL="457200" rtl="0" algn="l">
              <a:spcBef>
                <a:spcPts val="0"/>
              </a:spcBef>
              <a:spcAft>
                <a:spcPts val="0"/>
              </a:spcAft>
              <a:buSzPts val="2820"/>
              <a:buChar char="●"/>
            </a:pPr>
            <a:r>
              <a:rPr lang="en" sz="2820"/>
              <a:t>EVALUATION METRICS</a:t>
            </a:r>
            <a:endParaRPr sz="2820"/>
          </a:p>
          <a:p>
            <a:pPr indent="-407669" lvl="0" marL="457200" rtl="0" algn="l">
              <a:spcBef>
                <a:spcPts val="0"/>
              </a:spcBef>
              <a:spcAft>
                <a:spcPts val="0"/>
              </a:spcAft>
              <a:buSzPts val="2820"/>
              <a:buChar char="●"/>
            </a:pPr>
            <a:r>
              <a:rPr lang="en" sz="2820"/>
              <a:t>RESULTS AND DISCUSSIONS</a:t>
            </a:r>
            <a:endParaRPr sz="2820"/>
          </a:p>
          <a:p>
            <a:pPr indent="-407669" lvl="0" marL="457200" rtl="0" algn="l">
              <a:spcBef>
                <a:spcPts val="0"/>
              </a:spcBef>
              <a:spcAft>
                <a:spcPts val="0"/>
              </a:spcAft>
              <a:buSzPts val="2820"/>
              <a:buChar char="●"/>
            </a:pPr>
            <a:r>
              <a:rPr lang="en" sz="2820"/>
              <a:t>CONCLUSION</a:t>
            </a:r>
            <a:endParaRPr sz="2820"/>
          </a:p>
          <a:p>
            <a:pPr indent="-407669" lvl="0" marL="457200" rtl="0" algn="l">
              <a:spcBef>
                <a:spcPts val="0"/>
              </a:spcBef>
              <a:spcAft>
                <a:spcPts val="0"/>
              </a:spcAft>
              <a:buSzPts val="2820"/>
              <a:buChar char="●"/>
            </a:pPr>
            <a:r>
              <a:rPr lang="en" sz="2820"/>
              <a:t>REFERENCES</a:t>
            </a:r>
            <a:endParaRPr sz="2820"/>
          </a:p>
        </p:txBody>
      </p:sp>
      <p:sp>
        <p:nvSpPr>
          <p:cNvPr id="81" name="Google Shape;81;p14"/>
          <p:cNvSpPr txBox="1"/>
          <p:nvPr/>
        </p:nvSpPr>
        <p:spPr>
          <a:xfrm>
            <a:off x="491525" y="526300"/>
            <a:ext cx="4893300" cy="490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 sz="2820">
                <a:solidFill>
                  <a:schemeClr val="lt1"/>
                </a:solidFill>
                <a:latin typeface="Raleway"/>
                <a:ea typeface="Raleway"/>
                <a:cs typeface="Raleway"/>
                <a:sym typeface="Raleway"/>
              </a:rPr>
              <a:t>OUTLINE:</a:t>
            </a:r>
            <a:r>
              <a:rPr lang="en" sz="1800">
                <a:solidFill>
                  <a:schemeClr val="lt1"/>
                </a:solidFill>
                <a:latin typeface="Lato"/>
                <a:ea typeface="Lato"/>
                <a:cs typeface="Lato"/>
                <a:sym typeface="Lato"/>
              </a:rPr>
              <a:t> </a:t>
            </a:r>
            <a:endParaRPr sz="1800">
              <a:solidFill>
                <a:schemeClr val="lt1"/>
              </a:solidFill>
              <a:latin typeface="Lato"/>
              <a:ea typeface="Lato"/>
              <a:cs typeface="Lato"/>
              <a:sym typeface="Lat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32"/>
          <p:cNvSpPr txBox="1"/>
          <p:nvPr>
            <p:ph type="title"/>
          </p:nvPr>
        </p:nvSpPr>
        <p:spPr>
          <a:xfrm>
            <a:off x="394363" y="395950"/>
            <a:ext cx="8316900" cy="755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sz="2700"/>
              <a:t>YOLOv8</a:t>
            </a:r>
            <a:endParaRPr sz="2700"/>
          </a:p>
        </p:txBody>
      </p:sp>
      <p:sp>
        <p:nvSpPr>
          <p:cNvPr id="198" name="Google Shape;198;p32"/>
          <p:cNvSpPr txBox="1"/>
          <p:nvPr>
            <p:ph idx="1" type="body"/>
          </p:nvPr>
        </p:nvSpPr>
        <p:spPr>
          <a:xfrm>
            <a:off x="413550" y="1151650"/>
            <a:ext cx="8316900" cy="3867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lang="en"/>
              <a:t>YOLO (You Only Look Once) is an object detection algorithm known for its speed and accuracy. Its operation can be broken down into several key steps:</a:t>
            </a:r>
            <a:endParaRPr/>
          </a:p>
          <a:p>
            <a:pPr indent="-304800" lvl="0" marL="457200" rtl="0" algn="l">
              <a:spcBef>
                <a:spcPts val="1200"/>
              </a:spcBef>
              <a:spcAft>
                <a:spcPts val="0"/>
              </a:spcAft>
              <a:buSzPts val="1200"/>
              <a:buChar char="●"/>
            </a:pPr>
            <a:r>
              <a:rPr b="1" lang="en"/>
              <a:t>I</a:t>
            </a:r>
            <a:r>
              <a:rPr b="1" lang="en"/>
              <a:t>nput Image:</a:t>
            </a:r>
            <a:r>
              <a:rPr lang="en"/>
              <a:t> YOLO takes an input image of any size.</a:t>
            </a:r>
            <a:endParaRPr/>
          </a:p>
          <a:p>
            <a:pPr indent="-304800" lvl="0" marL="457200" rtl="0" algn="l">
              <a:spcBef>
                <a:spcPts val="1200"/>
              </a:spcBef>
              <a:spcAft>
                <a:spcPts val="0"/>
              </a:spcAft>
              <a:buSzPts val="1200"/>
              <a:buChar char="●"/>
            </a:pPr>
            <a:r>
              <a:rPr b="1" lang="en"/>
              <a:t>Grid Division:</a:t>
            </a:r>
            <a:r>
              <a:rPr lang="en"/>
              <a:t>  The image is divided into an SxS grid, with each cell responsible for predicting objects whose centers fall within it.</a:t>
            </a:r>
            <a:endParaRPr/>
          </a:p>
          <a:p>
            <a:pPr indent="-304800" lvl="0" marL="457200" rtl="0" algn="l">
              <a:spcBef>
                <a:spcPts val="1000"/>
              </a:spcBef>
              <a:spcAft>
                <a:spcPts val="0"/>
              </a:spcAft>
              <a:buSzPts val="1200"/>
              <a:buChar char="●"/>
            </a:pPr>
            <a:r>
              <a:rPr b="1" lang="en"/>
              <a:t>Bounding Box Prediction:</a:t>
            </a:r>
            <a:r>
              <a:rPr lang="en"/>
              <a:t> Each grid cell predicts bounding boxes, including their coordinates, dimensions, and confidence scores.Class Prediction: Each grid cell also predicts conditional class probabilities for detected objects, using softmax activation to ensure probabilities sum up to 1.</a:t>
            </a:r>
            <a:endParaRPr/>
          </a:p>
          <a:p>
            <a:pPr indent="0" lvl="0" marL="0" rtl="0" algn="l">
              <a:spcBef>
                <a:spcPts val="1200"/>
              </a:spcBef>
              <a:spcAft>
                <a:spcPts val="1200"/>
              </a:spcAft>
              <a:buClr>
                <a:schemeClr val="dk2"/>
              </a:buClr>
              <a:buSzPts val="1100"/>
              <a:buFont typeface="Arial"/>
              <a:buNone/>
            </a:pPr>
            <a:r>
              <a:t/>
            </a:r>
            <a:endParaRPr/>
          </a:p>
        </p:txBody>
      </p:sp>
      <p:pic>
        <p:nvPicPr>
          <p:cNvPr id="199" name="Google Shape;199;p32"/>
          <p:cNvPicPr preferRelativeResize="0"/>
          <p:nvPr/>
        </p:nvPicPr>
        <p:blipFill rotWithShape="1">
          <a:blip r:embed="rId3">
            <a:alphaModFix/>
          </a:blip>
          <a:srcRect b="24418" l="26345" r="24847" t="31679"/>
          <a:stretch/>
        </p:blipFill>
        <p:spPr>
          <a:xfrm>
            <a:off x="6205675" y="395950"/>
            <a:ext cx="2524774" cy="755700"/>
          </a:xfrm>
          <a:prstGeom prst="rect">
            <a:avLst/>
          </a:prstGeom>
          <a:noFill/>
          <a:ln>
            <a:noFill/>
          </a:ln>
        </p:spPr>
      </p:pic>
      <p:pic>
        <p:nvPicPr>
          <p:cNvPr id="200" name="Google Shape;200;p32"/>
          <p:cNvPicPr preferRelativeResize="0"/>
          <p:nvPr/>
        </p:nvPicPr>
        <p:blipFill>
          <a:blip r:embed="rId4">
            <a:alphaModFix/>
          </a:blip>
          <a:stretch>
            <a:fillRect/>
          </a:stretch>
        </p:blipFill>
        <p:spPr>
          <a:xfrm>
            <a:off x="530775" y="3449550"/>
            <a:ext cx="8044075" cy="15694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33"/>
          <p:cNvSpPr txBox="1"/>
          <p:nvPr>
            <p:ph type="title"/>
          </p:nvPr>
        </p:nvSpPr>
        <p:spPr>
          <a:xfrm>
            <a:off x="413550" y="395950"/>
            <a:ext cx="8316900" cy="755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sz="2700"/>
              <a:t>YOLOv8</a:t>
            </a:r>
            <a:endParaRPr sz="2700"/>
          </a:p>
        </p:txBody>
      </p:sp>
      <p:sp>
        <p:nvSpPr>
          <p:cNvPr id="206" name="Google Shape;206;p33"/>
          <p:cNvSpPr txBox="1"/>
          <p:nvPr>
            <p:ph idx="1" type="body"/>
          </p:nvPr>
        </p:nvSpPr>
        <p:spPr>
          <a:xfrm>
            <a:off x="413550" y="1727075"/>
            <a:ext cx="8316900" cy="2657700"/>
          </a:xfrm>
          <a:prstGeom prst="rect">
            <a:avLst/>
          </a:prstGeom>
        </p:spPr>
        <p:txBody>
          <a:bodyPr anchorCtr="0" anchor="t" bIns="91425" lIns="91425" spcFirstLastPara="1" rIns="91425" wrap="square" tIns="91425">
            <a:noAutofit/>
          </a:bodyPr>
          <a:lstStyle/>
          <a:p>
            <a:pPr indent="-304800" lvl="0" marL="457200" rtl="0" algn="l">
              <a:spcBef>
                <a:spcPts val="1000"/>
              </a:spcBef>
              <a:spcAft>
                <a:spcPts val="0"/>
              </a:spcAft>
              <a:buSzPts val="1200"/>
              <a:buChar char="●"/>
            </a:pPr>
            <a:r>
              <a:rPr lang="en"/>
              <a:t>Final Output:The output is a tensor containing all bounding box predictions and class probabilities.</a:t>
            </a:r>
            <a:endParaRPr/>
          </a:p>
          <a:p>
            <a:pPr indent="-304800" lvl="0" marL="457200" rtl="0" algn="l">
              <a:spcBef>
                <a:spcPts val="1200"/>
              </a:spcBef>
              <a:spcAft>
                <a:spcPts val="0"/>
              </a:spcAft>
              <a:buSzPts val="1200"/>
              <a:buChar char="●"/>
            </a:pPr>
            <a:r>
              <a:rPr lang="en"/>
              <a:t>Non-Maximum Suppression (NMS): YOLO applies NMS to remove duplicate detections and retain the most confident ones.</a:t>
            </a:r>
            <a:endParaRPr/>
          </a:p>
          <a:p>
            <a:pPr indent="-304800" lvl="0" marL="457200" rtl="0" algn="l">
              <a:spcBef>
                <a:spcPts val="1200"/>
              </a:spcBef>
              <a:spcAft>
                <a:spcPts val="0"/>
              </a:spcAft>
              <a:buSzPts val="1200"/>
              <a:buChar char="●"/>
            </a:pPr>
            <a:r>
              <a:rPr lang="en"/>
              <a:t>Thresholding: A confidence score threshold is applied to filter out low-confidence predictions.</a:t>
            </a:r>
            <a:endParaRPr/>
          </a:p>
          <a:p>
            <a:pPr indent="-304800" lvl="0" marL="457200" rtl="0" algn="l">
              <a:spcBef>
                <a:spcPts val="1200"/>
              </a:spcBef>
              <a:spcAft>
                <a:spcPts val="0"/>
              </a:spcAft>
              <a:buSzPts val="1200"/>
              <a:buChar char="●"/>
            </a:pPr>
            <a:r>
              <a:rPr lang="en"/>
              <a:t>Post-Processing: After NMS and thresholding, remaining detections are considered final.</a:t>
            </a:r>
            <a:endParaRPr/>
          </a:p>
          <a:p>
            <a:pPr indent="0" lvl="0" marL="0" rtl="0" algn="l">
              <a:spcBef>
                <a:spcPts val="1200"/>
              </a:spcBef>
              <a:spcAft>
                <a:spcPts val="1200"/>
              </a:spcAft>
              <a:buNone/>
            </a:pPr>
            <a:r>
              <a:rPr lang="en"/>
              <a:t>YOLO's real-time capabilities suit applications like autonomous driving and video surveillance. Its single-pass architecture simultaneously predicts bounding boxes and class probabilities, ensuring efficiency in object detection tasks. With its speed and accuracy, YOLO offers robust performance for various real-world applications.</a:t>
            </a:r>
            <a:endParaRPr/>
          </a:p>
        </p:txBody>
      </p:sp>
      <p:pic>
        <p:nvPicPr>
          <p:cNvPr id="207" name="Google Shape;207;p33"/>
          <p:cNvPicPr preferRelativeResize="0"/>
          <p:nvPr/>
        </p:nvPicPr>
        <p:blipFill rotWithShape="1">
          <a:blip r:embed="rId3">
            <a:alphaModFix/>
          </a:blip>
          <a:srcRect b="24418" l="26345" r="24847" t="31679"/>
          <a:stretch/>
        </p:blipFill>
        <p:spPr>
          <a:xfrm>
            <a:off x="6205675" y="395950"/>
            <a:ext cx="2524774" cy="7557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34"/>
          <p:cNvSpPr txBox="1"/>
          <p:nvPr>
            <p:ph type="title"/>
          </p:nvPr>
        </p:nvSpPr>
        <p:spPr>
          <a:xfrm>
            <a:off x="406425" y="1806825"/>
            <a:ext cx="8296800" cy="15420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Evaluation Metrics</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35"/>
          <p:cNvSpPr txBox="1"/>
          <p:nvPr>
            <p:ph type="title"/>
          </p:nvPr>
        </p:nvSpPr>
        <p:spPr>
          <a:xfrm>
            <a:off x="248950" y="615400"/>
            <a:ext cx="8530500" cy="7557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sz="2700"/>
              <a:t>Evaluation Metrics: Training Accuracy vs Validation Accuracy in ResNet50 + GRU</a:t>
            </a:r>
            <a:endParaRPr sz="2700"/>
          </a:p>
        </p:txBody>
      </p:sp>
      <p:sp>
        <p:nvSpPr>
          <p:cNvPr id="218" name="Google Shape;218;p35"/>
          <p:cNvSpPr txBox="1"/>
          <p:nvPr>
            <p:ph idx="1" type="body"/>
          </p:nvPr>
        </p:nvSpPr>
        <p:spPr>
          <a:xfrm>
            <a:off x="248950" y="1476150"/>
            <a:ext cx="8316900" cy="347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lang="en" sz="1700"/>
              <a:t>The plots of train accuracy vs. validation accuracy and train loss vs. validation loss are crucial tools for analyzing and understanding the performance of a machine learning model during training. These plots provide valuable insights into how well the model is learning from the training data and generalizing to unseen data.</a:t>
            </a:r>
            <a:endParaRPr sz="1700"/>
          </a:p>
          <a:p>
            <a:pPr indent="-336550" lvl="0" marL="457200" rtl="0" algn="l">
              <a:spcBef>
                <a:spcPts val="1200"/>
              </a:spcBef>
              <a:spcAft>
                <a:spcPts val="0"/>
              </a:spcAft>
              <a:buSzPts val="1700"/>
              <a:buChar char="●"/>
            </a:pPr>
            <a:r>
              <a:rPr b="1" lang="en" sz="1700"/>
              <a:t>Overfitting and Underfitting Detection:</a:t>
            </a:r>
            <a:endParaRPr b="1" sz="1700"/>
          </a:p>
          <a:p>
            <a:pPr indent="0" lvl="0" marL="0" rtl="0" algn="l">
              <a:spcBef>
                <a:spcPts val="1200"/>
              </a:spcBef>
              <a:spcAft>
                <a:spcPts val="1200"/>
              </a:spcAft>
              <a:buClr>
                <a:schemeClr val="dk2"/>
              </a:buClr>
              <a:buSzPts val="1100"/>
              <a:buFont typeface="Arial"/>
              <a:buNone/>
            </a:pPr>
            <a:r>
              <a:rPr lang="en" sz="1700"/>
              <a:t>  Overfitting occurs when a model learns to memorize the training data too well, leading to poor generalization to unseen data. This is often characterized by a significant gap between the training and validation performance metrics.</a:t>
            </a:r>
            <a:endParaRPr/>
          </a:p>
        </p:txBody>
      </p:sp>
      <p:pic>
        <p:nvPicPr>
          <p:cNvPr id="219" name="Google Shape;219;p35"/>
          <p:cNvPicPr preferRelativeResize="0"/>
          <p:nvPr/>
        </p:nvPicPr>
        <p:blipFill>
          <a:blip r:embed="rId3">
            <a:alphaModFix/>
          </a:blip>
          <a:stretch>
            <a:fillRect/>
          </a:stretch>
        </p:blipFill>
        <p:spPr>
          <a:xfrm>
            <a:off x="7170275" y="3998925"/>
            <a:ext cx="1874626" cy="1054474"/>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36"/>
          <p:cNvSpPr txBox="1"/>
          <p:nvPr>
            <p:ph type="title"/>
          </p:nvPr>
        </p:nvSpPr>
        <p:spPr>
          <a:xfrm>
            <a:off x="319500" y="549075"/>
            <a:ext cx="8290500" cy="7557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sz="2700"/>
              <a:t>Evaluation Metrics: Training Accuracy vs Validation Accuracy in ResNet50 + GRU</a:t>
            </a:r>
            <a:endParaRPr/>
          </a:p>
        </p:txBody>
      </p:sp>
      <p:sp>
        <p:nvSpPr>
          <p:cNvPr id="225" name="Google Shape;225;p36"/>
          <p:cNvSpPr txBox="1"/>
          <p:nvPr>
            <p:ph idx="1" type="body"/>
          </p:nvPr>
        </p:nvSpPr>
        <p:spPr>
          <a:xfrm>
            <a:off x="319500" y="1304775"/>
            <a:ext cx="3710700" cy="3643800"/>
          </a:xfrm>
          <a:prstGeom prst="rect">
            <a:avLst/>
          </a:prstGeom>
        </p:spPr>
        <p:txBody>
          <a:bodyPr anchorCtr="0" anchor="t" bIns="91425" lIns="91425" spcFirstLastPara="1" rIns="91425" wrap="square" tIns="91425">
            <a:normAutofit lnSpcReduction="20000"/>
          </a:bodyPr>
          <a:lstStyle/>
          <a:p>
            <a:pPr indent="-314325" lvl="0" marL="457200" rtl="0" algn="l">
              <a:spcBef>
                <a:spcPts val="0"/>
              </a:spcBef>
              <a:spcAft>
                <a:spcPts val="0"/>
              </a:spcAft>
              <a:buSzPts val="1350"/>
              <a:buChar char="●"/>
            </a:pPr>
            <a:r>
              <a:rPr lang="en" sz="1350"/>
              <a:t>T</a:t>
            </a:r>
            <a:r>
              <a:rPr lang="en" sz="1350"/>
              <a:t>he plots of train accuracy vs. validation accuracy and train loss vs. validation loss can help identify overfitting by observing if the validation metrics start to degrade while the training metrics continue to improve.</a:t>
            </a:r>
            <a:endParaRPr sz="1350"/>
          </a:p>
          <a:p>
            <a:pPr indent="0" lvl="0" marL="457200" rtl="0" algn="l">
              <a:spcBef>
                <a:spcPts val="1200"/>
              </a:spcBef>
              <a:spcAft>
                <a:spcPts val="0"/>
              </a:spcAft>
              <a:buNone/>
            </a:pPr>
            <a:r>
              <a:t/>
            </a:r>
            <a:endParaRPr sz="1350"/>
          </a:p>
          <a:p>
            <a:pPr indent="-314325" lvl="0" marL="457200" rtl="0" algn="l">
              <a:spcBef>
                <a:spcPts val="1200"/>
              </a:spcBef>
              <a:spcAft>
                <a:spcPts val="0"/>
              </a:spcAft>
              <a:buSzPts val="1350"/>
              <a:buChar char="●"/>
            </a:pPr>
            <a:r>
              <a:rPr lang="en" sz="1350"/>
              <a:t>Similarly, underfitting occurs when a model is too simple to capture the underlying patterns in the data, resulting in poor performance on both training and validation data. This is reflected in consistently low accuracy and high loss values for both training and validation sets.</a:t>
            </a:r>
            <a:endParaRPr sz="1350"/>
          </a:p>
        </p:txBody>
      </p:sp>
      <p:pic>
        <p:nvPicPr>
          <p:cNvPr id="226" name="Google Shape;226;p36"/>
          <p:cNvPicPr preferRelativeResize="0"/>
          <p:nvPr/>
        </p:nvPicPr>
        <p:blipFill>
          <a:blip r:embed="rId3">
            <a:alphaModFix/>
          </a:blip>
          <a:stretch>
            <a:fillRect/>
          </a:stretch>
        </p:blipFill>
        <p:spPr>
          <a:xfrm>
            <a:off x="4175800" y="1304775"/>
            <a:ext cx="4809000" cy="2468959"/>
          </a:xfrm>
          <a:prstGeom prst="rect">
            <a:avLst/>
          </a:prstGeom>
          <a:noFill/>
          <a:ln>
            <a:noFill/>
          </a:ln>
        </p:spPr>
      </p:pic>
      <p:pic>
        <p:nvPicPr>
          <p:cNvPr id="227" name="Google Shape;227;p36"/>
          <p:cNvPicPr preferRelativeResize="0"/>
          <p:nvPr/>
        </p:nvPicPr>
        <p:blipFill>
          <a:blip r:embed="rId4">
            <a:alphaModFix/>
          </a:blip>
          <a:stretch>
            <a:fillRect/>
          </a:stretch>
        </p:blipFill>
        <p:spPr>
          <a:xfrm>
            <a:off x="4211025" y="3926134"/>
            <a:ext cx="2076450" cy="2095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37"/>
          <p:cNvSpPr txBox="1"/>
          <p:nvPr>
            <p:ph type="title"/>
          </p:nvPr>
        </p:nvSpPr>
        <p:spPr>
          <a:xfrm>
            <a:off x="417375" y="512500"/>
            <a:ext cx="8316900" cy="755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sz="2700"/>
              <a:t>Evaluation Metrics: </a:t>
            </a:r>
            <a:r>
              <a:rPr lang="en" sz="2700"/>
              <a:t>Confusion</a:t>
            </a:r>
            <a:r>
              <a:rPr lang="en" sz="2700"/>
              <a:t> Matrix</a:t>
            </a:r>
            <a:endParaRPr sz="2700"/>
          </a:p>
        </p:txBody>
      </p:sp>
      <p:sp>
        <p:nvSpPr>
          <p:cNvPr id="233" name="Google Shape;233;p37"/>
          <p:cNvSpPr txBox="1"/>
          <p:nvPr>
            <p:ph idx="1" type="body"/>
          </p:nvPr>
        </p:nvSpPr>
        <p:spPr>
          <a:xfrm>
            <a:off x="348825" y="1559675"/>
            <a:ext cx="8266200" cy="3546900"/>
          </a:xfrm>
          <a:prstGeom prst="rect">
            <a:avLst/>
          </a:prstGeom>
        </p:spPr>
        <p:txBody>
          <a:bodyPr anchorCtr="0" anchor="t" bIns="91425" lIns="91425" spcFirstLastPara="1" rIns="91425" wrap="square" tIns="91425">
            <a:normAutofit lnSpcReduction="10000"/>
          </a:bodyPr>
          <a:lstStyle/>
          <a:p>
            <a:pPr indent="0" lvl="0" marL="57150" marR="0" rtl="0" algn="l">
              <a:lnSpc>
                <a:spcPct val="115000"/>
              </a:lnSpc>
              <a:spcBef>
                <a:spcPts val="0"/>
              </a:spcBef>
              <a:spcAft>
                <a:spcPts val="0"/>
              </a:spcAft>
              <a:buNone/>
            </a:pPr>
            <a:r>
              <a:rPr lang="en" sz="1350"/>
              <a:t>A confusion matrix is a table that is often used to describe the performance of a classification model on a set of test data for which the true values are known. It allows visualization of the performance of an algorithm and helps to understand how well the algorithm is performing in terms of different metrics.</a:t>
            </a:r>
            <a:endParaRPr>
              <a:solidFill>
                <a:srgbClr val="ECECEC"/>
              </a:solidFill>
              <a:highlight>
                <a:srgbClr val="212121"/>
              </a:highlight>
              <a:latin typeface="Roboto"/>
              <a:ea typeface="Roboto"/>
              <a:cs typeface="Roboto"/>
              <a:sym typeface="Roboto"/>
            </a:endParaRPr>
          </a:p>
          <a:p>
            <a:pPr indent="-314325" lvl="0" marL="457200" rtl="0" algn="l">
              <a:spcBef>
                <a:spcPts val="1200"/>
              </a:spcBef>
              <a:spcAft>
                <a:spcPts val="0"/>
              </a:spcAft>
              <a:buSzPts val="1350"/>
              <a:buChar char="●"/>
            </a:pPr>
            <a:r>
              <a:rPr b="1" lang="en" sz="1350"/>
              <a:t>True Positives (TP):</a:t>
            </a:r>
            <a:r>
              <a:rPr lang="en" sz="1350"/>
              <a:t> These are the cases where the model correctly predicts the positive class. For example, if the actual class is positive (1) and the model also predicts it as positive, it's a true positive.</a:t>
            </a:r>
            <a:endParaRPr sz="1350"/>
          </a:p>
          <a:p>
            <a:pPr indent="-314325" lvl="0" marL="457200" rtl="0" algn="l">
              <a:spcBef>
                <a:spcPts val="0"/>
              </a:spcBef>
              <a:spcAft>
                <a:spcPts val="0"/>
              </a:spcAft>
              <a:buSzPts val="1350"/>
              <a:buChar char="●"/>
            </a:pPr>
            <a:r>
              <a:rPr b="1" lang="en" sz="1350"/>
              <a:t>True Negatives (TN):</a:t>
            </a:r>
            <a:r>
              <a:rPr lang="en" sz="1350"/>
              <a:t> These are the cases where the model correctly predicts the negative class. For example, if the actual class is negative (0) and the model also predicts it as negative, it's a true negative.</a:t>
            </a:r>
            <a:endParaRPr sz="1350"/>
          </a:p>
          <a:p>
            <a:pPr indent="-314325" lvl="0" marL="457200" rtl="0" algn="l">
              <a:spcBef>
                <a:spcPts val="0"/>
              </a:spcBef>
              <a:spcAft>
                <a:spcPts val="0"/>
              </a:spcAft>
              <a:buSzPts val="1350"/>
              <a:buChar char="●"/>
            </a:pPr>
            <a:r>
              <a:rPr b="1" lang="en" sz="1350"/>
              <a:t>False Positives (FP):</a:t>
            </a:r>
            <a:r>
              <a:rPr lang="en" sz="1350"/>
              <a:t> These are the cases where the model incorrectly predicts the positive class. For example, if the actual class is negative (0) but the model predicts it as positive (1), it's a false positive. Also known as Type I error.</a:t>
            </a:r>
            <a:endParaRPr sz="1350"/>
          </a:p>
          <a:p>
            <a:pPr indent="-314325" lvl="0" marL="457200" rtl="0" algn="l">
              <a:spcBef>
                <a:spcPts val="0"/>
              </a:spcBef>
              <a:spcAft>
                <a:spcPts val="0"/>
              </a:spcAft>
              <a:buSzPts val="1350"/>
              <a:buChar char="●"/>
            </a:pPr>
            <a:r>
              <a:rPr b="1" lang="en" sz="1350"/>
              <a:t>False Negatives (FN): </a:t>
            </a:r>
            <a:r>
              <a:rPr lang="en" sz="1350"/>
              <a:t>These are the cases where the model incorrectly predicts the negative class. For example, if the actual class is positive (1) but the model predicts it as negative (0), it's a false negative. Also known as Type II error.</a:t>
            </a:r>
            <a:endParaRPr sz="1350"/>
          </a:p>
          <a:p>
            <a:pPr indent="0" lvl="0" marL="0" rtl="0" algn="l">
              <a:spcBef>
                <a:spcPts val="0"/>
              </a:spcBef>
              <a:spcAft>
                <a:spcPts val="1200"/>
              </a:spcAft>
              <a:buNone/>
            </a:pPr>
            <a:r>
              <a:t/>
            </a:r>
            <a:endParaRPr sz="1800"/>
          </a:p>
        </p:txBody>
      </p:sp>
      <p:pic>
        <p:nvPicPr>
          <p:cNvPr id="234" name="Google Shape;234;p37"/>
          <p:cNvPicPr preferRelativeResize="0"/>
          <p:nvPr/>
        </p:nvPicPr>
        <p:blipFill rotWithShape="1">
          <a:blip r:embed="rId3">
            <a:alphaModFix/>
          </a:blip>
          <a:srcRect b="4443" l="9520" r="13199" t="3939"/>
          <a:stretch/>
        </p:blipFill>
        <p:spPr>
          <a:xfrm>
            <a:off x="6964100" y="50750"/>
            <a:ext cx="1954701" cy="15906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38"/>
          <p:cNvSpPr txBox="1"/>
          <p:nvPr>
            <p:ph type="title"/>
          </p:nvPr>
        </p:nvSpPr>
        <p:spPr>
          <a:xfrm>
            <a:off x="319500" y="314225"/>
            <a:ext cx="7433400" cy="755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Evaluation Metrics: Confusion Matrix ResNet50</a:t>
            </a:r>
            <a:endParaRPr/>
          </a:p>
        </p:txBody>
      </p:sp>
      <p:sp>
        <p:nvSpPr>
          <p:cNvPr id="240" name="Google Shape;240;p38"/>
          <p:cNvSpPr txBox="1"/>
          <p:nvPr>
            <p:ph idx="1" type="body"/>
          </p:nvPr>
        </p:nvSpPr>
        <p:spPr>
          <a:xfrm>
            <a:off x="319500" y="1069925"/>
            <a:ext cx="4086600" cy="3843300"/>
          </a:xfrm>
          <a:prstGeom prst="rect">
            <a:avLst/>
          </a:prstGeom>
        </p:spPr>
        <p:txBody>
          <a:bodyPr anchorCtr="0" anchor="t" bIns="91425" lIns="91425" spcFirstLastPara="1" rIns="91425" wrap="square" tIns="91425">
            <a:normAutofit fontScale="85000" lnSpcReduction="20000"/>
          </a:bodyPr>
          <a:lstStyle/>
          <a:p>
            <a:pPr indent="0" lvl="0" marL="0" rtl="0" algn="l">
              <a:spcBef>
                <a:spcPts val="1500"/>
              </a:spcBef>
              <a:spcAft>
                <a:spcPts val="0"/>
              </a:spcAft>
              <a:buClr>
                <a:schemeClr val="dk2"/>
              </a:buClr>
              <a:buSzPct val="75862"/>
              <a:buFont typeface="Arial"/>
              <a:buNone/>
            </a:pPr>
            <a:r>
              <a:rPr lang="en" sz="1450"/>
              <a:t>Using these values, various performance metrics can be calculated, including:</a:t>
            </a:r>
            <a:endParaRPr sz="1450"/>
          </a:p>
          <a:p>
            <a:pPr indent="-306863" lvl="0" marL="457200" rtl="0" algn="l">
              <a:spcBef>
                <a:spcPts val="1500"/>
              </a:spcBef>
              <a:spcAft>
                <a:spcPts val="0"/>
              </a:spcAft>
              <a:buSzPct val="100000"/>
              <a:buChar char="●"/>
            </a:pPr>
            <a:r>
              <a:rPr b="1" lang="en" sz="1450"/>
              <a:t>Accuracy: </a:t>
            </a:r>
            <a:r>
              <a:rPr lang="en" sz="1450"/>
              <a:t>The proportion of correctly classified instances (TP + TN) among the total instances.</a:t>
            </a:r>
            <a:endParaRPr sz="1450"/>
          </a:p>
          <a:p>
            <a:pPr indent="-306863" lvl="0" marL="457200" marR="0" rtl="0" algn="l">
              <a:lnSpc>
                <a:spcPct val="115000"/>
              </a:lnSpc>
              <a:spcBef>
                <a:spcPts val="1000"/>
              </a:spcBef>
              <a:spcAft>
                <a:spcPts val="0"/>
              </a:spcAft>
              <a:buSzPct val="100000"/>
              <a:buChar char="●"/>
            </a:pPr>
            <a:r>
              <a:rPr b="1" lang="en" sz="1450"/>
              <a:t>Precision:</a:t>
            </a:r>
            <a:r>
              <a:rPr lang="en" sz="1450"/>
              <a:t> The proportion of true positive</a:t>
            </a:r>
            <a:r>
              <a:rPr b="1" lang="en" sz="1450"/>
              <a:t> </a:t>
            </a:r>
            <a:r>
              <a:rPr lang="en" sz="1450"/>
              <a:t>predictions among </a:t>
            </a:r>
            <a:r>
              <a:rPr lang="en" sz="1450"/>
              <a:t>all </a:t>
            </a:r>
            <a:r>
              <a:rPr lang="en" sz="1450"/>
              <a:t>positive predictions (TP / (TP + FP)).</a:t>
            </a:r>
            <a:endParaRPr sz="1450"/>
          </a:p>
          <a:p>
            <a:pPr indent="-306863" lvl="0" marL="457200" rtl="0" algn="l">
              <a:spcBef>
                <a:spcPts val="1000"/>
              </a:spcBef>
              <a:spcAft>
                <a:spcPts val="0"/>
              </a:spcAft>
              <a:buSzPct val="100000"/>
              <a:buChar char="●"/>
            </a:pPr>
            <a:r>
              <a:rPr b="1" lang="en" sz="1450"/>
              <a:t>Recall (Sensitivity): </a:t>
            </a:r>
            <a:r>
              <a:rPr lang="en" sz="1450"/>
              <a:t>The proportion of true positive predictions among all actual positive instances (TP / (TP + FN)).</a:t>
            </a:r>
            <a:endParaRPr sz="1450"/>
          </a:p>
          <a:p>
            <a:pPr indent="-306863" lvl="0" marL="457200" rtl="0" algn="l">
              <a:spcBef>
                <a:spcPts val="1000"/>
              </a:spcBef>
              <a:spcAft>
                <a:spcPts val="0"/>
              </a:spcAft>
              <a:buSzPct val="100000"/>
              <a:buChar char="●"/>
            </a:pPr>
            <a:r>
              <a:rPr b="1" lang="en" sz="1450"/>
              <a:t>Specificity: </a:t>
            </a:r>
            <a:r>
              <a:rPr lang="en" sz="1450"/>
              <a:t>The proportion of true negative predictions among all actual negative instances (TN / (TN + FP)).</a:t>
            </a:r>
            <a:endParaRPr sz="1450"/>
          </a:p>
          <a:p>
            <a:pPr indent="-306863" lvl="0" marL="457200" rtl="0" algn="l">
              <a:spcBef>
                <a:spcPts val="1000"/>
              </a:spcBef>
              <a:spcAft>
                <a:spcPts val="0"/>
              </a:spcAft>
              <a:buSzPct val="100000"/>
              <a:buChar char="●"/>
            </a:pPr>
            <a:r>
              <a:rPr b="1" lang="en" sz="1450"/>
              <a:t>F1 Score: </a:t>
            </a:r>
            <a:r>
              <a:rPr lang="en" sz="1450"/>
              <a:t>The harmonic mean of precision and recall, balancing between the two metrics</a:t>
            </a:r>
            <a:endParaRPr sz="1450"/>
          </a:p>
          <a:p>
            <a:pPr indent="0" lvl="0" marL="0" rtl="0" algn="l">
              <a:spcBef>
                <a:spcPts val="1000"/>
              </a:spcBef>
              <a:spcAft>
                <a:spcPts val="1200"/>
              </a:spcAft>
              <a:buNone/>
            </a:pPr>
            <a:r>
              <a:t/>
            </a:r>
            <a:endParaRPr/>
          </a:p>
        </p:txBody>
      </p:sp>
      <p:pic>
        <p:nvPicPr>
          <p:cNvPr id="241" name="Google Shape;241;p38"/>
          <p:cNvPicPr preferRelativeResize="0"/>
          <p:nvPr/>
        </p:nvPicPr>
        <p:blipFill>
          <a:blip r:embed="rId3">
            <a:alphaModFix/>
          </a:blip>
          <a:stretch>
            <a:fillRect/>
          </a:stretch>
        </p:blipFill>
        <p:spPr>
          <a:xfrm>
            <a:off x="4558500" y="1398475"/>
            <a:ext cx="4433099" cy="3313851"/>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39"/>
          <p:cNvSpPr txBox="1"/>
          <p:nvPr>
            <p:ph type="title"/>
          </p:nvPr>
        </p:nvSpPr>
        <p:spPr>
          <a:xfrm>
            <a:off x="319500" y="314225"/>
            <a:ext cx="7433400" cy="755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Evaluation Metrics: IoU YOLOv8</a:t>
            </a:r>
            <a:endParaRPr/>
          </a:p>
        </p:txBody>
      </p:sp>
      <p:sp>
        <p:nvSpPr>
          <p:cNvPr id="247" name="Google Shape;247;p39"/>
          <p:cNvSpPr txBox="1"/>
          <p:nvPr>
            <p:ph idx="1" type="body"/>
          </p:nvPr>
        </p:nvSpPr>
        <p:spPr>
          <a:xfrm>
            <a:off x="319500" y="1069925"/>
            <a:ext cx="4086600" cy="3843300"/>
          </a:xfrm>
          <a:prstGeom prst="rect">
            <a:avLst/>
          </a:prstGeom>
        </p:spPr>
        <p:txBody>
          <a:bodyPr anchorCtr="0" anchor="t" bIns="91425" lIns="91425" spcFirstLastPara="1" rIns="91425" wrap="square" tIns="91425">
            <a:normAutofit fontScale="92500" lnSpcReduction="10000"/>
          </a:bodyPr>
          <a:lstStyle/>
          <a:p>
            <a:pPr indent="0" lvl="0" marL="0" rtl="0" algn="l">
              <a:spcBef>
                <a:spcPts val="0"/>
              </a:spcBef>
              <a:spcAft>
                <a:spcPts val="0"/>
              </a:spcAft>
              <a:buNone/>
            </a:pPr>
            <a:r>
              <a:rPr lang="en" sz="1450"/>
              <a:t>Intersection over Union (IoU) measures the overlap between predicted and ground truth bounding boxes.</a:t>
            </a:r>
            <a:endParaRPr sz="1450"/>
          </a:p>
          <a:p>
            <a:pPr indent="-313769" lvl="0" marL="457200" rtl="0" algn="l">
              <a:spcBef>
                <a:spcPts val="1000"/>
              </a:spcBef>
              <a:spcAft>
                <a:spcPts val="0"/>
              </a:spcAft>
              <a:buSzPct val="100000"/>
              <a:buChar char="●"/>
            </a:pPr>
            <a:r>
              <a:rPr lang="en" sz="1450"/>
              <a:t> </a:t>
            </a:r>
            <a:r>
              <a:rPr b="1" lang="en" sz="1450"/>
              <a:t>mAP50</a:t>
            </a:r>
            <a:r>
              <a:rPr lang="en" sz="1450"/>
              <a:t>: Mean Average Precision at IoU threshold of 50%, evaluates object detection accuracy considering overlapping areas between predicted and ground truth boxes.</a:t>
            </a:r>
            <a:endParaRPr sz="1450"/>
          </a:p>
          <a:p>
            <a:pPr indent="0" lvl="0" marL="457200" rtl="0" algn="l">
              <a:spcBef>
                <a:spcPts val="1000"/>
              </a:spcBef>
              <a:spcAft>
                <a:spcPts val="0"/>
              </a:spcAft>
              <a:buNone/>
            </a:pPr>
            <a:r>
              <a:t/>
            </a:r>
            <a:endParaRPr sz="1450"/>
          </a:p>
          <a:p>
            <a:pPr indent="-313769" lvl="0" marL="457200" rtl="0" algn="l">
              <a:spcBef>
                <a:spcPts val="1000"/>
              </a:spcBef>
              <a:spcAft>
                <a:spcPts val="0"/>
              </a:spcAft>
              <a:buSzPct val="100000"/>
              <a:buChar char="●"/>
            </a:pPr>
            <a:r>
              <a:rPr b="1" lang="en" sz="1450"/>
              <a:t>mAP50-95</a:t>
            </a:r>
            <a:r>
              <a:rPr lang="en" sz="1450"/>
              <a:t>: Mean Average Precision over IoU thresholds from 50% to 95%, provides a broader evaluation of object detection performance.</a:t>
            </a:r>
            <a:endParaRPr sz="1450"/>
          </a:p>
          <a:p>
            <a:pPr indent="0" lvl="0" marL="0" rtl="0" algn="l">
              <a:spcBef>
                <a:spcPts val="1000"/>
              </a:spcBef>
              <a:spcAft>
                <a:spcPts val="0"/>
              </a:spcAft>
              <a:buNone/>
            </a:pPr>
            <a:r>
              <a:t/>
            </a:r>
            <a:endParaRPr sz="1450"/>
          </a:p>
          <a:p>
            <a:pPr indent="0" lvl="0" marL="0" rtl="0" algn="l">
              <a:spcBef>
                <a:spcPts val="1000"/>
              </a:spcBef>
              <a:spcAft>
                <a:spcPts val="1200"/>
              </a:spcAft>
              <a:buNone/>
            </a:pPr>
            <a:r>
              <a:t/>
            </a:r>
            <a:endParaRPr/>
          </a:p>
        </p:txBody>
      </p:sp>
      <p:pic>
        <p:nvPicPr>
          <p:cNvPr id="248" name="Google Shape;248;p39"/>
          <p:cNvPicPr preferRelativeResize="0"/>
          <p:nvPr/>
        </p:nvPicPr>
        <p:blipFill>
          <a:blip r:embed="rId3">
            <a:alphaModFix/>
          </a:blip>
          <a:stretch>
            <a:fillRect/>
          </a:stretch>
        </p:blipFill>
        <p:spPr>
          <a:xfrm>
            <a:off x="4572000" y="1069925"/>
            <a:ext cx="4433098" cy="3246391"/>
          </a:xfrm>
          <a:prstGeom prst="rect">
            <a:avLst/>
          </a:prstGeom>
          <a:noFill/>
          <a:ln>
            <a:noFill/>
          </a:ln>
        </p:spPr>
      </p:pic>
      <p:pic>
        <p:nvPicPr>
          <p:cNvPr id="249" name="Google Shape;249;p39"/>
          <p:cNvPicPr preferRelativeResize="0"/>
          <p:nvPr/>
        </p:nvPicPr>
        <p:blipFill>
          <a:blip r:embed="rId4">
            <a:alphaModFix/>
          </a:blip>
          <a:stretch>
            <a:fillRect/>
          </a:stretch>
        </p:blipFill>
        <p:spPr>
          <a:xfrm>
            <a:off x="319500" y="4257625"/>
            <a:ext cx="8685599" cy="5748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40"/>
          <p:cNvSpPr txBox="1"/>
          <p:nvPr>
            <p:ph type="title"/>
          </p:nvPr>
        </p:nvSpPr>
        <p:spPr>
          <a:xfrm>
            <a:off x="406425" y="1806825"/>
            <a:ext cx="8296800" cy="15420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Results And Discussions</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41"/>
          <p:cNvSpPr txBox="1"/>
          <p:nvPr>
            <p:ph type="title"/>
          </p:nvPr>
        </p:nvSpPr>
        <p:spPr>
          <a:xfrm>
            <a:off x="452950" y="676650"/>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Results</a:t>
            </a:r>
            <a:endParaRPr/>
          </a:p>
        </p:txBody>
      </p:sp>
      <p:sp>
        <p:nvSpPr>
          <p:cNvPr id="260" name="Google Shape;260;p41"/>
          <p:cNvSpPr txBox="1"/>
          <p:nvPr>
            <p:ph idx="1" type="body"/>
          </p:nvPr>
        </p:nvSpPr>
        <p:spPr>
          <a:xfrm>
            <a:off x="452940" y="1312050"/>
            <a:ext cx="3071400" cy="3002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ResNet50 + GRU</a:t>
            </a:r>
            <a:r>
              <a:rPr lang="en"/>
              <a:t>:</a:t>
            </a:r>
            <a:endParaRPr/>
          </a:p>
          <a:p>
            <a:pPr indent="-317500" lvl="0" marL="457200" rtl="0" algn="l">
              <a:spcBef>
                <a:spcPts val="1200"/>
              </a:spcBef>
              <a:spcAft>
                <a:spcPts val="0"/>
              </a:spcAft>
              <a:buSzPts val="1400"/>
              <a:buChar char="●"/>
            </a:pPr>
            <a:r>
              <a:rPr lang="en"/>
              <a:t>Training Accuracy: 94.6%</a:t>
            </a:r>
            <a:endParaRPr/>
          </a:p>
          <a:p>
            <a:pPr indent="-317500" lvl="0" marL="457200" rtl="0" algn="l">
              <a:spcBef>
                <a:spcPts val="1000"/>
              </a:spcBef>
              <a:spcAft>
                <a:spcPts val="0"/>
              </a:spcAft>
              <a:buSzPts val="1400"/>
              <a:buChar char="●"/>
            </a:pPr>
            <a:r>
              <a:rPr lang="en"/>
              <a:t>Validation Accuracy: 86%</a:t>
            </a:r>
            <a:endParaRPr/>
          </a:p>
          <a:p>
            <a:pPr indent="-317500" lvl="0" marL="457200" rtl="0" algn="l">
              <a:spcBef>
                <a:spcPts val="1000"/>
              </a:spcBef>
              <a:spcAft>
                <a:spcPts val="0"/>
              </a:spcAft>
              <a:buSzPts val="1400"/>
              <a:buChar char="●"/>
            </a:pPr>
            <a:r>
              <a:rPr lang="en"/>
              <a:t>Testing Accuracy: 62.5%</a:t>
            </a:r>
            <a:endParaRPr/>
          </a:p>
          <a:p>
            <a:pPr indent="-317500" lvl="0" marL="457200" rtl="0" algn="l">
              <a:spcBef>
                <a:spcPts val="1000"/>
              </a:spcBef>
              <a:spcAft>
                <a:spcPts val="0"/>
              </a:spcAft>
              <a:buSzPts val="1400"/>
              <a:buChar char="●"/>
            </a:pPr>
            <a:r>
              <a:rPr lang="en"/>
              <a:t>Precision: 0.472</a:t>
            </a:r>
            <a:endParaRPr/>
          </a:p>
          <a:p>
            <a:pPr indent="-317500" lvl="0" marL="457200" rtl="0" algn="l">
              <a:spcBef>
                <a:spcPts val="1000"/>
              </a:spcBef>
              <a:spcAft>
                <a:spcPts val="0"/>
              </a:spcAft>
              <a:buSzPts val="1400"/>
              <a:buChar char="●"/>
            </a:pPr>
            <a:r>
              <a:rPr lang="en"/>
              <a:t>Recall: 0.893</a:t>
            </a:r>
            <a:endParaRPr/>
          </a:p>
          <a:p>
            <a:pPr indent="0" lvl="0" marL="0" rtl="0" algn="l">
              <a:spcBef>
                <a:spcPts val="1000"/>
              </a:spcBef>
              <a:spcAft>
                <a:spcPts val="1200"/>
              </a:spcAft>
              <a:buNone/>
            </a:pPr>
            <a:r>
              <a:t/>
            </a:r>
            <a:endParaRPr/>
          </a:p>
        </p:txBody>
      </p:sp>
      <p:sp>
        <p:nvSpPr>
          <p:cNvPr id="261" name="Google Shape;261;p41"/>
          <p:cNvSpPr txBox="1"/>
          <p:nvPr>
            <p:ph idx="2" type="body"/>
          </p:nvPr>
        </p:nvSpPr>
        <p:spPr>
          <a:xfrm>
            <a:off x="5191122" y="1312050"/>
            <a:ext cx="3071400" cy="3002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YOLOv8</a:t>
            </a:r>
            <a:r>
              <a:rPr lang="en"/>
              <a:t>:</a:t>
            </a:r>
            <a:endParaRPr/>
          </a:p>
          <a:p>
            <a:pPr indent="-317500" lvl="0" marL="457200" rtl="0" algn="l">
              <a:spcBef>
                <a:spcPts val="1200"/>
              </a:spcBef>
              <a:spcAft>
                <a:spcPts val="0"/>
              </a:spcAft>
              <a:buSzPts val="1400"/>
              <a:buChar char="●"/>
            </a:pPr>
            <a:r>
              <a:rPr lang="en"/>
              <a:t>mAP50: 89.6%</a:t>
            </a:r>
            <a:endParaRPr/>
          </a:p>
          <a:p>
            <a:pPr indent="-317500" lvl="0" marL="457200" rtl="0" algn="l">
              <a:spcBef>
                <a:spcPts val="1000"/>
              </a:spcBef>
              <a:spcAft>
                <a:spcPts val="0"/>
              </a:spcAft>
              <a:buSzPts val="1400"/>
              <a:buChar char="●"/>
            </a:pPr>
            <a:r>
              <a:rPr lang="en"/>
              <a:t>mAP50-95: 65.8%</a:t>
            </a:r>
            <a:endParaRPr/>
          </a:p>
          <a:p>
            <a:pPr indent="-317500" lvl="0" marL="457200" rtl="0" algn="l">
              <a:spcBef>
                <a:spcPts val="1000"/>
              </a:spcBef>
              <a:spcAft>
                <a:spcPts val="0"/>
              </a:spcAft>
              <a:buSzPts val="1400"/>
              <a:buChar char="●"/>
            </a:pPr>
            <a:r>
              <a:rPr lang="en"/>
              <a:t>Precision: 0.897</a:t>
            </a:r>
            <a:endParaRPr/>
          </a:p>
          <a:p>
            <a:pPr indent="-317500" lvl="0" marL="457200" rtl="0" algn="l">
              <a:spcBef>
                <a:spcPts val="1000"/>
              </a:spcBef>
              <a:spcAft>
                <a:spcPts val="1000"/>
              </a:spcAft>
              <a:buSzPts val="1400"/>
              <a:buChar char="●"/>
            </a:pPr>
            <a:r>
              <a:rPr lang="en"/>
              <a:t>Recall: 0.795</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5"/>
          <p:cNvSpPr txBox="1"/>
          <p:nvPr>
            <p:ph type="title"/>
          </p:nvPr>
        </p:nvSpPr>
        <p:spPr>
          <a:xfrm>
            <a:off x="406425" y="1806825"/>
            <a:ext cx="8296800" cy="15420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Objective</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42"/>
          <p:cNvSpPr txBox="1"/>
          <p:nvPr>
            <p:ph type="title"/>
          </p:nvPr>
        </p:nvSpPr>
        <p:spPr>
          <a:xfrm>
            <a:off x="452950" y="676650"/>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Results</a:t>
            </a:r>
            <a:endParaRPr/>
          </a:p>
        </p:txBody>
      </p:sp>
      <p:pic>
        <p:nvPicPr>
          <p:cNvPr id="267" name="Google Shape;267;p42"/>
          <p:cNvPicPr preferRelativeResize="0"/>
          <p:nvPr/>
        </p:nvPicPr>
        <p:blipFill>
          <a:blip r:embed="rId3">
            <a:alphaModFix/>
          </a:blip>
          <a:stretch>
            <a:fillRect/>
          </a:stretch>
        </p:blipFill>
        <p:spPr>
          <a:xfrm>
            <a:off x="452950" y="1651000"/>
            <a:ext cx="3900929" cy="2193699"/>
          </a:xfrm>
          <a:prstGeom prst="rect">
            <a:avLst/>
          </a:prstGeom>
          <a:noFill/>
          <a:ln>
            <a:noFill/>
          </a:ln>
        </p:spPr>
      </p:pic>
      <p:pic>
        <p:nvPicPr>
          <p:cNvPr id="268" name="Google Shape;268;p42"/>
          <p:cNvPicPr preferRelativeResize="0"/>
          <p:nvPr/>
        </p:nvPicPr>
        <p:blipFill>
          <a:blip r:embed="rId4">
            <a:alphaModFix/>
          </a:blip>
          <a:stretch>
            <a:fillRect/>
          </a:stretch>
        </p:blipFill>
        <p:spPr>
          <a:xfrm>
            <a:off x="4859900" y="1651000"/>
            <a:ext cx="3750175" cy="21937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43"/>
          <p:cNvSpPr txBox="1"/>
          <p:nvPr>
            <p:ph type="title"/>
          </p:nvPr>
        </p:nvSpPr>
        <p:spPr>
          <a:xfrm>
            <a:off x="381475" y="602150"/>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Discussions</a:t>
            </a:r>
            <a:endParaRPr/>
          </a:p>
        </p:txBody>
      </p:sp>
      <p:sp>
        <p:nvSpPr>
          <p:cNvPr id="274" name="Google Shape;274;p43"/>
          <p:cNvSpPr txBox="1"/>
          <p:nvPr>
            <p:ph idx="1" type="body"/>
          </p:nvPr>
        </p:nvSpPr>
        <p:spPr>
          <a:xfrm>
            <a:off x="381492" y="1312050"/>
            <a:ext cx="8411100" cy="30024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2"/>
              </a:buClr>
              <a:buSzPts val="1100"/>
              <a:buFont typeface="Arial"/>
              <a:buNone/>
            </a:pPr>
            <a:r>
              <a:rPr lang="en" sz="1200"/>
              <a:t>Using </a:t>
            </a:r>
            <a:r>
              <a:rPr b="1" lang="en" sz="1200"/>
              <a:t>YOLOv8</a:t>
            </a:r>
            <a:r>
              <a:rPr lang="en" sz="1200"/>
              <a:t> for forest fire detection offers several advantages. </a:t>
            </a:r>
            <a:r>
              <a:rPr b="1" lang="en" sz="1200"/>
              <a:t>YOLOv8 </a:t>
            </a:r>
            <a:r>
              <a:rPr lang="en" sz="1200"/>
              <a:t>is a state-of-the-art object detection model known for its speed and accuracy, making it suitable for real-time applications like fire detection in forests. Here's a brief discussion:</a:t>
            </a:r>
            <a:endParaRPr sz="1200"/>
          </a:p>
          <a:p>
            <a:pPr indent="0" lvl="0" marL="0" rtl="0" algn="l">
              <a:lnSpc>
                <a:spcPct val="100000"/>
              </a:lnSpc>
              <a:spcBef>
                <a:spcPts val="1200"/>
              </a:spcBef>
              <a:spcAft>
                <a:spcPts val="0"/>
              </a:spcAft>
              <a:buClr>
                <a:schemeClr val="dk2"/>
              </a:buClr>
              <a:buSzPts val="1100"/>
              <a:buFont typeface="Arial"/>
              <a:buNone/>
            </a:pPr>
            <a:r>
              <a:rPr b="1" lang="en" sz="1200"/>
              <a:t>1. High Accuracy </a:t>
            </a:r>
            <a:endParaRPr b="1" sz="1200"/>
          </a:p>
          <a:p>
            <a:pPr indent="0" lvl="0" marL="0" rtl="0" algn="l">
              <a:lnSpc>
                <a:spcPct val="100000"/>
              </a:lnSpc>
              <a:spcBef>
                <a:spcPts val="1200"/>
              </a:spcBef>
              <a:spcAft>
                <a:spcPts val="0"/>
              </a:spcAft>
              <a:buClr>
                <a:schemeClr val="dk2"/>
              </a:buClr>
              <a:buSzPts val="1100"/>
              <a:buFont typeface="Arial"/>
              <a:buNone/>
            </a:pPr>
            <a:r>
              <a:rPr b="1" lang="en" sz="1200"/>
              <a:t>2. Real-time Performance</a:t>
            </a:r>
            <a:endParaRPr b="1" sz="1200"/>
          </a:p>
          <a:p>
            <a:pPr indent="0" lvl="0" marL="0" rtl="0" algn="l">
              <a:lnSpc>
                <a:spcPct val="100000"/>
              </a:lnSpc>
              <a:spcBef>
                <a:spcPts val="1200"/>
              </a:spcBef>
              <a:spcAft>
                <a:spcPts val="0"/>
              </a:spcAft>
              <a:buClr>
                <a:schemeClr val="dk2"/>
              </a:buClr>
              <a:buSzPts val="1100"/>
              <a:buFont typeface="Arial"/>
              <a:buNone/>
            </a:pPr>
            <a:r>
              <a:rPr b="1" lang="en" sz="1200"/>
              <a:t>3. Robustness to Environmental Factors</a:t>
            </a:r>
            <a:endParaRPr b="1" sz="1200"/>
          </a:p>
          <a:p>
            <a:pPr indent="0" lvl="0" marL="0" rtl="0" algn="l">
              <a:lnSpc>
                <a:spcPct val="100000"/>
              </a:lnSpc>
              <a:spcBef>
                <a:spcPts val="1200"/>
              </a:spcBef>
              <a:spcAft>
                <a:spcPts val="0"/>
              </a:spcAft>
              <a:buNone/>
            </a:pPr>
            <a:r>
              <a:rPr b="1" lang="en" sz="1200"/>
              <a:t>4. Scalability</a:t>
            </a:r>
            <a:endParaRPr b="1" sz="1200"/>
          </a:p>
          <a:p>
            <a:pPr indent="0" lvl="0" marL="0" rtl="0" algn="l">
              <a:lnSpc>
                <a:spcPct val="100000"/>
              </a:lnSpc>
              <a:spcBef>
                <a:spcPts val="1200"/>
              </a:spcBef>
              <a:spcAft>
                <a:spcPts val="0"/>
              </a:spcAft>
              <a:buClr>
                <a:schemeClr val="dk2"/>
              </a:buClr>
              <a:buSzPts val="1100"/>
              <a:buFont typeface="Arial"/>
              <a:buNone/>
            </a:pPr>
            <a:r>
              <a:rPr b="1" lang="en" sz="1200"/>
              <a:t>5. Integration with Monitoring Systems</a:t>
            </a:r>
            <a:endParaRPr b="1" sz="1200"/>
          </a:p>
          <a:p>
            <a:pPr indent="0" lvl="0" marL="0" rtl="0" algn="l">
              <a:lnSpc>
                <a:spcPct val="100000"/>
              </a:lnSpc>
              <a:spcBef>
                <a:spcPts val="1200"/>
              </a:spcBef>
              <a:spcAft>
                <a:spcPts val="0"/>
              </a:spcAft>
              <a:buClr>
                <a:schemeClr val="dk2"/>
              </a:buClr>
              <a:buSzPts val="1100"/>
              <a:buFont typeface="Arial"/>
              <a:buNone/>
            </a:pPr>
            <a:r>
              <a:rPr b="1" lang="en" sz="1200"/>
              <a:t>6. Early Warning System</a:t>
            </a:r>
            <a:endParaRPr b="1" sz="1200"/>
          </a:p>
          <a:p>
            <a:pPr indent="0" lvl="0" marL="0" rtl="0" algn="l">
              <a:spcBef>
                <a:spcPts val="1200"/>
              </a:spcBef>
              <a:spcAft>
                <a:spcPts val="0"/>
              </a:spcAft>
              <a:buClr>
                <a:schemeClr val="dk2"/>
              </a:buClr>
              <a:buSzPts val="1100"/>
              <a:buFont typeface="Arial"/>
              <a:buNone/>
            </a:pPr>
            <a:r>
              <a:rPr lang="en" sz="1200"/>
              <a:t>Overall, employing </a:t>
            </a:r>
            <a:r>
              <a:rPr b="1" lang="en" sz="1200"/>
              <a:t>YOLOv8</a:t>
            </a:r>
            <a:r>
              <a:rPr lang="en" sz="1200"/>
              <a:t> for forest fire detection enhances the efficiency and effectiveness of monitoring efforts, contributing to better forest management and fire prevention strategies.</a:t>
            </a:r>
            <a:endParaRPr sz="1200"/>
          </a:p>
          <a:p>
            <a:pPr indent="0" lvl="0" marL="0" marR="0" rtl="0" algn="l">
              <a:lnSpc>
                <a:spcPct val="115000"/>
              </a:lnSpc>
              <a:spcBef>
                <a:spcPts val="1200"/>
              </a:spcBef>
              <a:spcAft>
                <a:spcPts val="1200"/>
              </a:spcAft>
              <a:buNone/>
            </a:pPr>
            <a:r>
              <a:t/>
            </a:r>
            <a:endParaRPr sz="1200"/>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44"/>
          <p:cNvSpPr txBox="1"/>
          <p:nvPr>
            <p:ph type="title"/>
          </p:nvPr>
        </p:nvSpPr>
        <p:spPr>
          <a:xfrm>
            <a:off x="406425" y="1806825"/>
            <a:ext cx="8296800" cy="15420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Conclusion</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45"/>
          <p:cNvSpPr txBox="1"/>
          <p:nvPr>
            <p:ph type="title"/>
          </p:nvPr>
        </p:nvSpPr>
        <p:spPr>
          <a:xfrm>
            <a:off x="2400250" y="575950"/>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Conclusion</a:t>
            </a:r>
            <a:endParaRPr/>
          </a:p>
        </p:txBody>
      </p:sp>
      <p:sp>
        <p:nvSpPr>
          <p:cNvPr id="285" name="Google Shape;285;p45"/>
          <p:cNvSpPr txBox="1"/>
          <p:nvPr>
            <p:ph idx="1" type="body"/>
          </p:nvPr>
        </p:nvSpPr>
        <p:spPr>
          <a:xfrm>
            <a:off x="2410112" y="1595776"/>
            <a:ext cx="6321600" cy="3002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Fire detection in forests has always been an important and tedious task which has shown a high human error rate when given to diagnose. With the advancing technology in AI/ML we hope to provide an automated solution to the existing problem.</a:t>
            </a:r>
            <a:endParaRPr/>
          </a:p>
          <a:p>
            <a:pPr indent="0" lvl="0" marL="0" rtl="0" algn="l">
              <a:spcBef>
                <a:spcPts val="1200"/>
              </a:spcBef>
              <a:spcAft>
                <a:spcPts val="1200"/>
              </a:spcAft>
              <a:buNone/>
            </a:pPr>
            <a:r>
              <a:rPr lang="en"/>
              <a:t>Further improvements in data processing, data collection, machine learning models and algorithms would surely make this software feasible and accurate for real time use.</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6"/>
          <p:cNvSpPr txBox="1"/>
          <p:nvPr>
            <p:ph type="title"/>
          </p:nvPr>
        </p:nvSpPr>
        <p:spPr>
          <a:xfrm>
            <a:off x="2400250" y="575950"/>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The Objective</a:t>
            </a:r>
            <a:endParaRPr/>
          </a:p>
        </p:txBody>
      </p:sp>
      <p:sp>
        <p:nvSpPr>
          <p:cNvPr id="92" name="Google Shape;92;p16"/>
          <p:cNvSpPr txBox="1"/>
          <p:nvPr>
            <p:ph idx="1" type="body"/>
          </p:nvPr>
        </p:nvSpPr>
        <p:spPr>
          <a:xfrm>
            <a:off x="2410100" y="1595775"/>
            <a:ext cx="6321600" cy="2355900"/>
          </a:xfrm>
          <a:prstGeom prst="rect">
            <a:avLst/>
          </a:prstGeom>
        </p:spPr>
        <p:txBody>
          <a:bodyPr anchorCtr="0" anchor="t" bIns="91425" lIns="91425" spcFirstLastPara="1" rIns="91425" wrap="square" tIns="91425">
            <a:normAutofit lnSpcReduction="10000"/>
          </a:bodyPr>
          <a:lstStyle/>
          <a:p>
            <a:pPr indent="-342900" lvl="0" marL="457200" rtl="0" algn="l">
              <a:spcBef>
                <a:spcPts val="0"/>
              </a:spcBef>
              <a:spcAft>
                <a:spcPts val="0"/>
              </a:spcAft>
              <a:buSzPts val="1800"/>
              <a:buChar char="●"/>
            </a:pPr>
            <a:r>
              <a:rPr lang="en"/>
              <a:t>TO CREATE A FIRE DETECTION AND MONITORING SOFTWARE USING MACHINE LEARNING TECHNIQUES WHICH WORKS ON LIVE FEED.</a:t>
            </a:r>
            <a:endParaRPr/>
          </a:p>
          <a:p>
            <a:pPr indent="0" lvl="0" marL="457200" rtl="0" algn="l">
              <a:spcBef>
                <a:spcPts val="1200"/>
              </a:spcBef>
              <a:spcAft>
                <a:spcPts val="0"/>
              </a:spcAft>
              <a:buNone/>
            </a:pPr>
            <a:r>
              <a:t/>
            </a:r>
            <a:endParaRPr/>
          </a:p>
          <a:p>
            <a:pPr indent="-342900" lvl="0" marL="457200" rtl="0" algn="l">
              <a:spcBef>
                <a:spcPts val="1200"/>
              </a:spcBef>
              <a:spcAft>
                <a:spcPts val="0"/>
              </a:spcAft>
              <a:buSzPts val="1800"/>
              <a:buChar char="●"/>
            </a:pPr>
            <a:r>
              <a:rPr lang="en"/>
              <a:t>TO DEPLOY THE MODEL WITH FRONT END.</a:t>
            </a:r>
            <a:endParaRPr/>
          </a:p>
          <a:p>
            <a:pPr indent="0" lvl="0" marL="0" rtl="0" algn="l">
              <a:spcBef>
                <a:spcPts val="1200"/>
              </a:spcBef>
              <a:spcAft>
                <a:spcPts val="1200"/>
              </a:spcAft>
              <a:buNone/>
            </a:pPr>
            <a:r>
              <a:t/>
            </a:r>
            <a:endParaRPr/>
          </a:p>
        </p:txBody>
      </p:sp>
      <p:sp>
        <p:nvSpPr>
          <p:cNvPr id="93" name="Google Shape;93;p16"/>
          <p:cNvSpPr txBox="1"/>
          <p:nvPr/>
        </p:nvSpPr>
        <p:spPr>
          <a:xfrm>
            <a:off x="2611975" y="4103925"/>
            <a:ext cx="6109800" cy="54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latin typeface="Lato"/>
              <a:ea typeface="Lato"/>
              <a:cs typeface="Lato"/>
              <a:sym typeface="Lato"/>
            </a:endParaRPr>
          </a:p>
        </p:txBody>
      </p:sp>
      <p:pic>
        <p:nvPicPr>
          <p:cNvPr id="94" name="Google Shape;94;p16"/>
          <p:cNvPicPr preferRelativeResize="0"/>
          <p:nvPr/>
        </p:nvPicPr>
        <p:blipFill rotWithShape="1">
          <a:blip r:embed="rId3">
            <a:alphaModFix/>
          </a:blip>
          <a:srcRect b="0" l="23089" r="22660" t="4580"/>
          <a:stretch/>
        </p:blipFill>
        <p:spPr>
          <a:xfrm>
            <a:off x="91100" y="1439629"/>
            <a:ext cx="2318999" cy="266429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17"/>
          <p:cNvSpPr txBox="1"/>
          <p:nvPr>
            <p:ph type="title"/>
          </p:nvPr>
        </p:nvSpPr>
        <p:spPr>
          <a:xfrm>
            <a:off x="265500" y="1397350"/>
            <a:ext cx="4045200" cy="13182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Requirements</a:t>
            </a:r>
            <a:endParaRPr/>
          </a:p>
        </p:txBody>
      </p:sp>
      <p:sp>
        <p:nvSpPr>
          <p:cNvPr id="100" name="Google Shape;100;p17"/>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p>
            <a:pPr indent="0" lvl="0" marL="114300" rtl="0" algn="l">
              <a:spcBef>
                <a:spcPts val="0"/>
              </a:spcBef>
              <a:spcAft>
                <a:spcPts val="0"/>
              </a:spcAft>
              <a:buNone/>
            </a:pPr>
            <a:r>
              <a:rPr lang="en"/>
              <a:t>The developed software should be      able to:</a:t>
            </a:r>
            <a:endParaRPr/>
          </a:p>
          <a:p>
            <a:pPr indent="-342900" lvl="0" marL="457200" rtl="0" algn="l">
              <a:spcBef>
                <a:spcPts val="1200"/>
              </a:spcBef>
              <a:spcAft>
                <a:spcPts val="0"/>
              </a:spcAft>
              <a:buSzPts val="1800"/>
              <a:buChar char="●"/>
            </a:pPr>
            <a:r>
              <a:rPr lang="en"/>
              <a:t>c</a:t>
            </a:r>
            <a:r>
              <a:rPr lang="en"/>
              <a:t>orrectly classify if a fire is present in the frame or not.</a:t>
            </a:r>
            <a:endParaRPr/>
          </a:p>
          <a:p>
            <a:pPr indent="-342900" lvl="0" marL="457200" rtl="0" algn="l">
              <a:spcBef>
                <a:spcPts val="0"/>
              </a:spcBef>
              <a:spcAft>
                <a:spcPts val="0"/>
              </a:spcAft>
              <a:buSzPts val="1800"/>
              <a:buChar char="●"/>
            </a:pPr>
            <a:r>
              <a:rPr lang="en"/>
              <a:t>detect the location the fire in the frame.</a:t>
            </a:r>
            <a:endParaRPr/>
          </a:p>
          <a:p>
            <a:pPr indent="-342900" lvl="0" marL="457200" rtl="0" algn="l">
              <a:spcBef>
                <a:spcPts val="0"/>
              </a:spcBef>
              <a:spcAft>
                <a:spcPts val="0"/>
              </a:spcAft>
              <a:buSzPts val="1800"/>
              <a:buChar char="●"/>
            </a:pPr>
            <a:r>
              <a:rPr lang="en"/>
              <a:t>r</a:t>
            </a:r>
            <a:r>
              <a:rPr lang="en"/>
              <a:t>un on a video input.</a:t>
            </a:r>
            <a:endParaRPr/>
          </a:p>
          <a:p>
            <a:pPr indent="-342900" lvl="0" marL="457200" rtl="0" algn="l">
              <a:spcBef>
                <a:spcPts val="0"/>
              </a:spcBef>
              <a:spcAft>
                <a:spcPts val="0"/>
              </a:spcAft>
              <a:buSzPts val="1800"/>
              <a:buChar char="●"/>
            </a:pPr>
            <a:r>
              <a:rPr lang="en"/>
              <a:t>d</a:t>
            </a:r>
            <a:r>
              <a:rPr lang="en"/>
              <a:t>eployed with frontend.</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18"/>
          <p:cNvSpPr txBox="1"/>
          <p:nvPr>
            <p:ph type="title"/>
          </p:nvPr>
        </p:nvSpPr>
        <p:spPr>
          <a:xfrm>
            <a:off x="406425" y="1806825"/>
            <a:ext cx="8296800" cy="15420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Data Collection</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19"/>
          <p:cNvSpPr txBox="1"/>
          <p:nvPr>
            <p:ph type="title"/>
          </p:nvPr>
        </p:nvSpPr>
        <p:spPr>
          <a:xfrm>
            <a:off x="417375" y="512500"/>
            <a:ext cx="8316900" cy="755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sz="2700"/>
              <a:t>Data Collection:</a:t>
            </a:r>
            <a:endParaRPr sz="2700"/>
          </a:p>
        </p:txBody>
      </p:sp>
      <p:sp>
        <p:nvSpPr>
          <p:cNvPr id="111" name="Google Shape;111;p19"/>
          <p:cNvSpPr txBox="1"/>
          <p:nvPr>
            <p:ph idx="1" type="body"/>
          </p:nvPr>
        </p:nvSpPr>
        <p:spPr>
          <a:xfrm>
            <a:off x="413550" y="1433575"/>
            <a:ext cx="8316900" cy="2806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800"/>
              <a:t>Data collection was performed through various methods. The methods used in the </a:t>
            </a:r>
            <a:r>
              <a:rPr lang="en" sz="1800"/>
              <a:t>development</a:t>
            </a:r>
            <a:r>
              <a:rPr lang="en" sz="1800"/>
              <a:t> of this project were:</a:t>
            </a:r>
            <a:endParaRPr sz="1800"/>
          </a:p>
          <a:p>
            <a:pPr indent="-342900" lvl="0" marL="457200" rtl="0" algn="l">
              <a:spcBef>
                <a:spcPts val="1200"/>
              </a:spcBef>
              <a:spcAft>
                <a:spcPts val="0"/>
              </a:spcAft>
              <a:buSzPts val="1800"/>
              <a:buChar char="●"/>
            </a:pPr>
            <a:r>
              <a:rPr lang="en" sz="1800"/>
              <a:t>Web Scraping</a:t>
            </a:r>
            <a:endParaRPr/>
          </a:p>
          <a:p>
            <a:pPr indent="-342900" lvl="0" marL="457200" rtl="0" algn="l">
              <a:spcBef>
                <a:spcPts val="0"/>
              </a:spcBef>
              <a:spcAft>
                <a:spcPts val="0"/>
              </a:spcAft>
              <a:buSzPts val="1800"/>
              <a:buChar char="●"/>
            </a:pPr>
            <a:r>
              <a:rPr lang="en" sz="1800"/>
              <a:t>Data Annotation</a:t>
            </a:r>
            <a:endParaRPr sz="1800"/>
          </a:p>
          <a:p>
            <a:pPr indent="-342900" lvl="0" marL="457200" rtl="0" algn="l">
              <a:spcBef>
                <a:spcPts val="0"/>
              </a:spcBef>
              <a:spcAft>
                <a:spcPts val="0"/>
              </a:spcAft>
              <a:buSzPts val="1800"/>
              <a:buChar char="●"/>
            </a:pPr>
            <a:r>
              <a:rPr lang="en" sz="1800"/>
              <a:t>Using Pre-Existing  Datasets</a:t>
            </a:r>
            <a:endParaRPr sz="18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20"/>
          <p:cNvSpPr txBox="1"/>
          <p:nvPr>
            <p:ph type="title"/>
          </p:nvPr>
        </p:nvSpPr>
        <p:spPr>
          <a:xfrm>
            <a:off x="417375" y="512500"/>
            <a:ext cx="8316900" cy="755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sz="2700"/>
              <a:t>Web Scraping</a:t>
            </a:r>
            <a:r>
              <a:rPr lang="en" sz="2700"/>
              <a:t>:</a:t>
            </a:r>
            <a:endParaRPr sz="2700"/>
          </a:p>
        </p:txBody>
      </p:sp>
      <p:sp>
        <p:nvSpPr>
          <p:cNvPr id="117" name="Google Shape;117;p20"/>
          <p:cNvSpPr txBox="1"/>
          <p:nvPr>
            <p:ph idx="1" type="body"/>
          </p:nvPr>
        </p:nvSpPr>
        <p:spPr>
          <a:xfrm>
            <a:off x="413550" y="1433575"/>
            <a:ext cx="3111900" cy="3546900"/>
          </a:xfrm>
          <a:prstGeom prst="rect">
            <a:avLst/>
          </a:prstGeom>
        </p:spPr>
        <p:txBody>
          <a:bodyPr anchorCtr="0" anchor="t" bIns="91425" lIns="91425" spcFirstLastPara="1" rIns="91425" wrap="square" tIns="91425">
            <a:normAutofit fontScale="92500" lnSpcReduction="20000"/>
          </a:bodyPr>
          <a:lstStyle/>
          <a:p>
            <a:pPr indent="0" lvl="0" marL="57150" rtl="0" algn="l">
              <a:spcBef>
                <a:spcPts val="0"/>
              </a:spcBef>
              <a:spcAft>
                <a:spcPts val="0"/>
              </a:spcAft>
              <a:buNone/>
            </a:pPr>
            <a:r>
              <a:rPr lang="en" sz="1800"/>
              <a:t>Web Scraping is a technique where dataset is created by downloading the images and other information relevant to the dataset from the internet.</a:t>
            </a:r>
            <a:endParaRPr sz="1800"/>
          </a:p>
          <a:p>
            <a:pPr indent="0" lvl="0" marL="57150" rtl="0" algn="l">
              <a:spcBef>
                <a:spcPts val="1200"/>
              </a:spcBef>
              <a:spcAft>
                <a:spcPts val="0"/>
              </a:spcAft>
              <a:buNone/>
            </a:pPr>
            <a:r>
              <a:rPr lang="en" sz="1800"/>
              <a:t>We used a library called PyTube which helps download videos from youtube.</a:t>
            </a:r>
            <a:endParaRPr sz="1800"/>
          </a:p>
          <a:p>
            <a:pPr indent="0" lvl="0" marL="57150" rtl="0" algn="l">
              <a:spcBef>
                <a:spcPts val="1200"/>
              </a:spcBef>
              <a:spcAft>
                <a:spcPts val="0"/>
              </a:spcAft>
              <a:buNone/>
            </a:pPr>
            <a:r>
              <a:rPr lang="en" sz="1800"/>
              <a:t>Provided below is a code snippet for the same:</a:t>
            </a:r>
            <a:endParaRPr sz="1800"/>
          </a:p>
          <a:p>
            <a:pPr indent="0" lvl="0" marL="0" rtl="0" algn="l">
              <a:spcBef>
                <a:spcPts val="1200"/>
              </a:spcBef>
              <a:spcAft>
                <a:spcPts val="1200"/>
              </a:spcAft>
              <a:buNone/>
            </a:pPr>
            <a:r>
              <a:t/>
            </a:r>
            <a:endParaRPr sz="1800"/>
          </a:p>
        </p:txBody>
      </p:sp>
      <p:pic>
        <p:nvPicPr>
          <p:cNvPr id="118" name="Google Shape;118;p20"/>
          <p:cNvPicPr preferRelativeResize="0"/>
          <p:nvPr/>
        </p:nvPicPr>
        <p:blipFill>
          <a:blip r:embed="rId3">
            <a:alphaModFix/>
          </a:blip>
          <a:stretch>
            <a:fillRect/>
          </a:stretch>
        </p:blipFill>
        <p:spPr>
          <a:xfrm>
            <a:off x="3525450" y="512500"/>
            <a:ext cx="5443449" cy="44679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21"/>
          <p:cNvSpPr txBox="1"/>
          <p:nvPr>
            <p:ph type="title"/>
          </p:nvPr>
        </p:nvSpPr>
        <p:spPr>
          <a:xfrm>
            <a:off x="417375" y="512500"/>
            <a:ext cx="8316900" cy="755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sz="2700"/>
              <a:t>Data Annotation</a:t>
            </a:r>
            <a:r>
              <a:rPr lang="en" sz="2700"/>
              <a:t>:</a:t>
            </a:r>
            <a:endParaRPr sz="2700"/>
          </a:p>
        </p:txBody>
      </p:sp>
      <p:sp>
        <p:nvSpPr>
          <p:cNvPr id="124" name="Google Shape;124;p21"/>
          <p:cNvSpPr txBox="1"/>
          <p:nvPr>
            <p:ph idx="1" type="body"/>
          </p:nvPr>
        </p:nvSpPr>
        <p:spPr>
          <a:xfrm>
            <a:off x="413550" y="1433575"/>
            <a:ext cx="3111900" cy="3546900"/>
          </a:xfrm>
          <a:prstGeom prst="rect">
            <a:avLst/>
          </a:prstGeom>
        </p:spPr>
        <p:txBody>
          <a:bodyPr anchorCtr="0" anchor="t" bIns="91425" lIns="91425" spcFirstLastPara="1" rIns="91425" wrap="square" tIns="91425">
            <a:normAutofit fontScale="85000" lnSpcReduction="20000"/>
          </a:bodyPr>
          <a:lstStyle/>
          <a:p>
            <a:pPr indent="0" lvl="0" marL="57150" rtl="0" algn="l">
              <a:spcBef>
                <a:spcPts val="0"/>
              </a:spcBef>
              <a:spcAft>
                <a:spcPts val="0"/>
              </a:spcAft>
              <a:buNone/>
            </a:pPr>
            <a:r>
              <a:rPr lang="en" sz="1800"/>
              <a:t>Data Annotation</a:t>
            </a:r>
            <a:r>
              <a:rPr lang="en" sz="1800"/>
              <a:t> is a technique where dataset is created by downloading the images and other information relevant to the dataset from the internet and then performing annotations with the labels on the provided dataset. This can be done using Makesense.ai</a:t>
            </a:r>
            <a:endParaRPr sz="1800"/>
          </a:p>
          <a:p>
            <a:pPr indent="0" lvl="0" marL="57150" rtl="0" algn="l">
              <a:spcBef>
                <a:spcPts val="1200"/>
              </a:spcBef>
              <a:spcAft>
                <a:spcPts val="0"/>
              </a:spcAft>
              <a:buNone/>
            </a:pPr>
            <a:r>
              <a:rPr lang="en" sz="1800"/>
              <a:t>This is an important step in data collection as this is the logic on which the model will be trained.</a:t>
            </a:r>
            <a:endParaRPr sz="1800"/>
          </a:p>
          <a:p>
            <a:pPr indent="0" lvl="0" marL="0" rtl="0" algn="l">
              <a:spcBef>
                <a:spcPts val="1200"/>
              </a:spcBef>
              <a:spcAft>
                <a:spcPts val="1200"/>
              </a:spcAft>
              <a:buNone/>
            </a:pPr>
            <a:r>
              <a:t/>
            </a:r>
            <a:endParaRPr sz="1800"/>
          </a:p>
        </p:txBody>
      </p:sp>
      <p:pic>
        <p:nvPicPr>
          <p:cNvPr id="125" name="Google Shape;125;p21"/>
          <p:cNvPicPr preferRelativeResize="0"/>
          <p:nvPr/>
        </p:nvPicPr>
        <p:blipFill>
          <a:blip r:embed="rId3">
            <a:alphaModFix/>
          </a:blip>
          <a:stretch>
            <a:fillRect/>
          </a:stretch>
        </p:blipFill>
        <p:spPr>
          <a:xfrm>
            <a:off x="3645250" y="512500"/>
            <a:ext cx="3033701" cy="1450426"/>
          </a:xfrm>
          <a:prstGeom prst="rect">
            <a:avLst/>
          </a:prstGeom>
          <a:noFill/>
          <a:ln>
            <a:noFill/>
          </a:ln>
        </p:spPr>
      </p:pic>
      <p:pic>
        <p:nvPicPr>
          <p:cNvPr id="126" name="Google Shape;126;p21"/>
          <p:cNvPicPr preferRelativeResize="0"/>
          <p:nvPr/>
        </p:nvPicPr>
        <p:blipFill>
          <a:blip r:embed="rId4">
            <a:alphaModFix/>
          </a:blip>
          <a:stretch>
            <a:fillRect/>
          </a:stretch>
        </p:blipFill>
        <p:spPr>
          <a:xfrm>
            <a:off x="5910775" y="2102788"/>
            <a:ext cx="3063775" cy="1450426"/>
          </a:xfrm>
          <a:prstGeom prst="rect">
            <a:avLst/>
          </a:prstGeom>
          <a:noFill/>
          <a:ln>
            <a:noFill/>
          </a:ln>
        </p:spPr>
      </p:pic>
      <p:pic>
        <p:nvPicPr>
          <p:cNvPr id="127" name="Google Shape;127;p21"/>
          <p:cNvPicPr preferRelativeResize="0"/>
          <p:nvPr/>
        </p:nvPicPr>
        <p:blipFill>
          <a:blip r:embed="rId5">
            <a:alphaModFix/>
          </a:blip>
          <a:stretch>
            <a:fillRect/>
          </a:stretch>
        </p:blipFill>
        <p:spPr>
          <a:xfrm>
            <a:off x="3641925" y="3693076"/>
            <a:ext cx="3040337" cy="1450426"/>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wiss">
  <a:themeElements>
    <a:clrScheme name="Swiss">
      <a:dk1>
        <a:srgbClr val="F46524"/>
      </a:dk1>
      <a:lt1>
        <a:srgbClr val="FFFFFF"/>
      </a:lt1>
      <a:dk2>
        <a:srgbClr val="000000"/>
      </a:dk2>
      <a:lt2>
        <a:srgbClr val="757575"/>
      </a:lt2>
      <a:accent1>
        <a:srgbClr val="01579B"/>
      </a:accent1>
      <a:accent2>
        <a:srgbClr val="27C7BD"/>
      </a:accent2>
      <a:accent3>
        <a:srgbClr val="0099E8"/>
      </a:accent3>
      <a:accent4>
        <a:srgbClr val="51B9A3"/>
      </a:accent4>
      <a:accent5>
        <a:srgbClr val="FB8C00"/>
      </a:accent5>
      <a:accent6>
        <a:srgbClr val="FFAE88"/>
      </a:accent6>
      <a:hlink>
        <a:srgbClr val="0277BD"/>
      </a:hlink>
      <a:folHlink>
        <a:srgbClr val="0277B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